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1288" r:id="rId2"/>
    <p:sldId id="1282" r:id="rId3"/>
    <p:sldId id="1242" r:id="rId4"/>
    <p:sldId id="1212" r:id="rId5"/>
    <p:sldId id="1280" r:id="rId6"/>
    <p:sldId id="1208" r:id="rId7"/>
    <p:sldId id="1209" r:id="rId8"/>
    <p:sldId id="1210" r:id="rId9"/>
    <p:sldId id="1211" r:id="rId10"/>
    <p:sldId id="1213" r:id="rId11"/>
    <p:sldId id="1214" r:id="rId12"/>
    <p:sldId id="1218" r:id="rId13"/>
    <p:sldId id="1219" r:id="rId14"/>
    <p:sldId id="1221" r:id="rId15"/>
    <p:sldId id="1222" r:id="rId16"/>
    <p:sldId id="1223" r:id="rId17"/>
    <p:sldId id="1281" r:id="rId18"/>
    <p:sldId id="1224" r:id="rId19"/>
    <p:sldId id="1225" r:id="rId20"/>
    <p:sldId id="1227" r:id="rId21"/>
    <p:sldId id="1228" r:id="rId22"/>
    <p:sldId id="1230" r:id="rId23"/>
    <p:sldId id="1231" r:id="rId24"/>
    <p:sldId id="1232" r:id="rId25"/>
    <p:sldId id="1233" r:id="rId26"/>
    <p:sldId id="1234" r:id="rId27"/>
    <p:sldId id="1235" r:id="rId28"/>
    <p:sldId id="1236" r:id="rId29"/>
    <p:sldId id="1237" r:id="rId30"/>
    <p:sldId id="1239" r:id="rId31"/>
    <p:sldId id="1240" r:id="rId32"/>
    <p:sldId id="1241" r:id="rId33"/>
    <p:sldId id="1243" r:id="rId34"/>
    <p:sldId id="1283" r:id="rId35"/>
    <p:sldId id="1244" r:id="rId36"/>
    <p:sldId id="1245" r:id="rId37"/>
    <p:sldId id="1246" r:id="rId38"/>
    <p:sldId id="1247" r:id="rId39"/>
    <p:sldId id="1248" r:id="rId40"/>
    <p:sldId id="1249" r:id="rId41"/>
    <p:sldId id="1284" r:id="rId42"/>
    <p:sldId id="1250" r:id="rId43"/>
    <p:sldId id="1251" r:id="rId44"/>
    <p:sldId id="1252" r:id="rId45"/>
    <p:sldId id="1253" r:id="rId46"/>
    <p:sldId id="1254" r:id="rId47"/>
    <p:sldId id="1255" r:id="rId48"/>
    <p:sldId id="1256" r:id="rId49"/>
    <p:sldId id="1257" r:id="rId50"/>
    <p:sldId id="1285" r:id="rId51"/>
    <p:sldId id="1258" r:id="rId52"/>
    <p:sldId id="1259" r:id="rId53"/>
    <p:sldId id="1260" r:id="rId54"/>
    <p:sldId id="1261" r:id="rId55"/>
    <p:sldId id="1262" r:id="rId56"/>
    <p:sldId id="1263" r:id="rId57"/>
    <p:sldId id="1264" r:id="rId58"/>
    <p:sldId id="1265" r:id="rId59"/>
    <p:sldId id="1286" r:id="rId60"/>
    <p:sldId id="1266" r:id="rId61"/>
    <p:sldId id="1267" r:id="rId62"/>
    <p:sldId id="1268" r:id="rId63"/>
    <p:sldId id="1287" r:id="rId64"/>
    <p:sldId id="1269" r:id="rId65"/>
    <p:sldId id="1270" r:id="rId66"/>
    <p:sldId id="1271" r:id="rId67"/>
    <p:sldId id="1272" r:id="rId68"/>
    <p:sldId id="1273" r:id="rId69"/>
    <p:sldId id="1274" r:id="rId70"/>
    <p:sldId id="1276" r:id="rId71"/>
    <p:sldId id="1277" r:id="rId72"/>
    <p:sldId id="1278" r:id="rId73"/>
    <p:sldId id="1279" r:id="rId74"/>
    <p:sldId id="1275" r:id="rId75"/>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9900"/>
    <a:srgbClr val="0000CC"/>
    <a:srgbClr val="FFFF99"/>
    <a:srgbClr val="FFCC99"/>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0154" autoAdjust="0"/>
  </p:normalViewPr>
  <p:slideViewPr>
    <p:cSldViewPr>
      <p:cViewPr varScale="1">
        <p:scale>
          <a:sx n="71" d="100"/>
          <a:sy n="71" d="100"/>
        </p:scale>
        <p:origin x="-12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29658" y="6553200"/>
            <a:ext cx="2117888" cy="276999"/>
          </a:xfrm>
          <a:prstGeom prst="rect">
            <a:avLst/>
          </a:prstGeom>
          <a:noFill/>
        </p:spPr>
        <p:txBody>
          <a:bodyPr wrap="none" rtlCol="0">
            <a:spAutoFit/>
          </a:bodyPr>
          <a:lstStyle/>
          <a:p>
            <a:r>
              <a:rPr lang="de-DE" sz="1200" dirty="0" smtClean="0"/>
              <a:t>Design digitaler Schaltkreise</a:t>
            </a:r>
            <a:endParaRPr lang="de-DE" sz="1200" dirty="0"/>
          </a:p>
        </p:txBody>
      </p:sp>
      <p:pic>
        <p:nvPicPr>
          <p:cNvPr id="299011" name="Picture 3" descr="C:\Users\ivan\Desktop\logos\Logo_KIT_v7.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382000" y="193865"/>
            <a:ext cx="685800" cy="312614"/>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2051050"/>
          </a:xfrm>
        </p:spPr>
        <p:txBody>
          <a:bodyPr/>
          <a:lstStyle/>
          <a:p>
            <a:r>
              <a:rPr lang="de-DE" altLang="de-DE" dirty="0"/>
              <a:t>Design digitaler </a:t>
            </a:r>
            <a:r>
              <a:rPr lang="de-DE" altLang="de-DE" dirty="0" smtClean="0"/>
              <a:t>Schaltkreise</a:t>
            </a:r>
          </a:p>
          <a:p>
            <a:r>
              <a:rPr lang="de-DE" dirty="0" smtClean="0"/>
              <a:t>Setup </a:t>
            </a:r>
            <a:r>
              <a:rPr lang="de-DE" dirty="0" err="1" smtClean="0"/>
              <a:t>and</a:t>
            </a:r>
            <a:r>
              <a:rPr lang="de-DE" dirty="0" smtClean="0"/>
              <a:t> Hold</a:t>
            </a:r>
          </a:p>
          <a:p>
            <a:r>
              <a:rPr lang="de-DE" dirty="0" err="1" smtClean="0"/>
              <a:t>Kodierer</a:t>
            </a:r>
            <a:endParaRPr lang="de-DE" dirty="0" smtClean="0"/>
          </a:p>
          <a:p>
            <a:r>
              <a:rPr lang="de-DE" dirty="0" err="1" smtClean="0"/>
              <a:t>Karnough</a:t>
            </a:r>
            <a:r>
              <a:rPr lang="de-DE" dirty="0" smtClean="0"/>
              <a:t>-Tafeln</a:t>
            </a:r>
          </a:p>
          <a:p>
            <a:r>
              <a:rPr lang="de-DE" dirty="0" err="1" smtClean="0"/>
              <a:t>Glitch</a:t>
            </a:r>
            <a:endParaRPr lang="de-DE" dirty="0" smtClean="0"/>
          </a:p>
          <a:p>
            <a:r>
              <a:rPr lang="de-DE" dirty="0"/>
              <a:t>Grey </a:t>
            </a:r>
            <a:r>
              <a:rPr lang="de-DE" dirty="0" smtClean="0"/>
              <a:t>Code</a:t>
            </a:r>
          </a:p>
          <a:p>
            <a:r>
              <a:rPr lang="de-DE" i="1" dirty="0" err="1"/>
              <a:t>Statemaschine</a:t>
            </a:r>
            <a:endParaRPr lang="de-DE" i="1"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a:t>
            </a:fld>
            <a:endParaRPr lang="de-DE" altLang="de-DE"/>
          </a:p>
        </p:txBody>
      </p:sp>
    </p:spTree>
    <p:extLst>
      <p:ext uri="{BB962C8B-B14F-4D97-AF65-F5344CB8AC3E}">
        <p14:creationId xmlns:p14="http://schemas.microsoft.com/office/powerpoint/2010/main" val="132803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a:t>
            </a:r>
            <a:r>
              <a:rPr lang="de-DE" dirty="0" smtClean="0"/>
              <a:t>Verletzung</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Gleichschenkliges Dreieck 10"/>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5" name="Gerade Verbindung 64"/>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048000" y="3962400"/>
            <a:ext cx="926280" cy="276999"/>
          </a:xfrm>
          <a:prstGeom prst="rect">
            <a:avLst/>
          </a:prstGeom>
          <a:noFill/>
        </p:spPr>
        <p:txBody>
          <a:bodyPr wrap="none" rtlCol="0">
            <a:spAutoFit/>
          </a:bodyPr>
          <a:lstStyle/>
          <a:p>
            <a:r>
              <a:rPr lang="de-DE" dirty="0" smtClean="0"/>
              <a:t>Takt-</a:t>
            </a:r>
            <a:r>
              <a:rPr lang="de-DE" dirty="0" err="1" smtClean="0"/>
              <a:t>Buffer</a:t>
            </a:r>
            <a:endParaRPr lang="de-DE" dirty="0"/>
          </a:p>
        </p:txBody>
      </p:sp>
    </p:spTree>
    <p:extLst>
      <p:ext uri="{BB962C8B-B14F-4D97-AF65-F5344CB8AC3E}">
        <p14:creationId xmlns:p14="http://schemas.microsoft.com/office/powerpoint/2010/main" val="476962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Gleichschenkliges Dreieck 69"/>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0256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12</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mit Pfeil 94"/>
          <p:cNvCxnSpPr/>
          <p:nvPr/>
        </p:nvCxnSpPr>
        <p:spPr bwMode="auto">
          <a:xfrm>
            <a:off x="1675715" y="5715000"/>
            <a:ext cx="153085"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96"/>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676400" y="41910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Textfeld 99"/>
          <p:cNvSpPr txBox="1"/>
          <p:nvPr/>
        </p:nvSpPr>
        <p:spPr>
          <a:xfrm>
            <a:off x="1322479" y="3914001"/>
            <a:ext cx="575799" cy="276999"/>
          </a:xfrm>
          <a:prstGeom prst="rect">
            <a:avLst/>
          </a:prstGeom>
          <a:noFill/>
        </p:spPr>
        <p:txBody>
          <a:bodyPr wrap="none" rtlCol="0">
            <a:spAutoFit/>
          </a:bodyPr>
          <a:lstStyle/>
          <a:p>
            <a:r>
              <a:rPr lang="de-DE" dirty="0" smtClean="0"/>
              <a:t>Delay</a:t>
            </a:r>
            <a:endParaRPr lang="de-DE" dirty="0"/>
          </a:p>
        </p:txBody>
      </p:sp>
      <p:cxnSp>
        <p:nvCxnSpPr>
          <p:cNvPr id="101" name="Gerade Verbindung mit Pfeil 100"/>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72985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13</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962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41148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mit Pfeil 96"/>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6392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14</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Textfeld 117"/>
          <p:cNvSpPr txBox="1"/>
          <p:nvPr/>
        </p:nvSpPr>
        <p:spPr>
          <a:xfrm>
            <a:off x="1676400" y="5105400"/>
            <a:ext cx="798617" cy="276999"/>
          </a:xfrm>
          <a:prstGeom prst="rect">
            <a:avLst/>
          </a:prstGeom>
          <a:noFill/>
        </p:spPr>
        <p:txBody>
          <a:bodyPr wrap="none" rtlCol="0">
            <a:spAutoFit/>
          </a:bodyPr>
          <a:lstStyle/>
          <a:p>
            <a:r>
              <a:rPr lang="de-DE" dirty="0" smtClean="0"/>
              <a:t>Hold Zeit</a:t>
            </a:r>
            <a:endParaRPr lang="de-DE" dirty="0"/>
          </a:p>
        </p:txBody>
      </p: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4747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 passiert wenn sich Niveau am Eingang D2 zu schnell ändert. Die Ursache könnte ein schlechtes Design des Flipflops sein oder, dass der Takt Ck2 später ankommt als Ck1. Das letzte könnte bei einem nichtoptimalen </a:t>
            </a:r>
            <a:r>
              <a:rPr lang="de-DE" dirty="0" err="1"/>
              <a:t>Taktbaum</a:t>
            </a:r>
            <a:r>
              <a:rPr lang="de-DE" dirty="0"/>
              <a:t> passieren. Verzögerung in der kombinatorischen Logik zwischen den Flipflops hilft.</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15</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765161" y="5715000"/>
            <a:ext cx="1425839" cy="276999"/>
          </a:xfrm>
          <a:prstGeom prst="rect">
            <a:avLst/>
          </a:prstGeom>
          <a:noFill/>
        </p:spPr>
        <p:txBody>
          <a:bodyPr wrap="none" rtlCol="0">
            <a:spAutoFit/>
          </a:bodyPr>
          <a:lstStyle/>
          <a:p>
            <a:r>
              <a:rPr lang="de-DE" dirty="0" smtClean="0"/>
              <a:t>Hold Zeit Violation</a:t>
            </a:r>
            <a:endParaRPr lang="de-DE" dirty="0"/>
          </a:p>
        </p:txBody>
      </p:sp>
      <p:sp>
        <p:nvSpPr>
          <p:cNvPr id="86" name="Textfeld 85"/>
          <p:cNvSpPr txBox="1"/>
          <p:nvPr/>
        </p:nvSpPr>
        <p:spPr>
          <a:xfrm>
            <a:off x="1793650" y="5486400"/>
            <a:ext cx="1173719" cy="276999"/>
          </a:xfrm>
          <a:prstGeom prst="rect">
            <a:avLst/>
          </a:prstGeom>
          <a:noFill/>
        </p:spPr>
        <p:txBody>
          <a:bodyPr wrap="none" rtlCol="0">
            <a:spAutoFit/>
          </a:bodyPr>
          <a:lstStyle/>
          <a:p>
            <a:r>
              <a:rPr lang="de-DE" dirty="0" smtClean="0"/>
              <a:t>Hold Zeitpunkt</a:t>
            </a:r>
            <a:endParaRPr lang="de-DE" dirty="0"/>
          </a:p>
        </p:txBody>
      </p:sp>
      <p:cxnSp>
        <p:nvCxnSpPr>
          <p:cNvPr id="87" name="Gerade Verbindung mit Pfeil 86"/>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1952638" y="6096000"/>
            <a:ext cx="2679388"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a:t>
            </a:r>
            <a:endParaRPr lang="de-DE" dirty="0"/>
          </a:p>
        </p:txBody>
      </p:sp>
    </p:spTree>
    <p:extLst>
      <p:ext uri="{BB962C8B-B14F-4D97-AF65-F5344CB8AC3E}">
        <p14:creationId xmlns:p14="http://schemas.microsoft.com/office/powerpoint/2010/main" val="1289336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Die Änderung am D2, verursacht durch Änderung an Q1 bei der Taktflanke </a:t>
            </a:r>
            <a:r>
              <a:rPr lang="de-DE" dirty="0" err="1"/>
              <a:t>Ck</a:t>
            </a:r>
            <a:r>
              <a:rPr lang="de-DE" dirty="0"/>
              <a:t>(i), soll geschehen bevor die nächste Taktflanke </a:t>
            </a:r>
            <a:r>
              <a:rPr lang="de-DE" dirty="0" err="1"/>
              <a:t>Ck</a:t>
            </a:r>
            <a:r>
              <a:rPr lang="de-DE" dirty="0"/>
              <a:t>(i+1) das Flipflop 2 erreicht und das </a:t>
            </a:r>
            <a:r>
              <a:rPr lang="de-DE" dirty="0" err="1"/>
              <a:t>Latch</a:t>
            </a:r>
            <a:r>
              <a:rPr lang="de-DE" dirty="0"/>
              <a:t> </a:t>
            </a:r>
            <a:r>
              <a:rPr lang="de-DE" dirty="0" smtClean="0"/>
              <a:t>1/FF2 </a:t>
            </a:r>
            <a:r>
              <a:rPr lang="de-DE" dirty="0"/>
              <a:t>den transparenten Modus verlässt.</a:t>
            </a: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583594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Wir definieren die Setup-Time als den letzten Zeitpunkt </a:t>
            </a:r>
            <a:r>
              <a:rPr lang="de-DE" dirty="0" smtClean="0"/>
              <a:t>vor der aktiven Taktflanke (im Bezug auf die Flanke), </a:t>
            </a:r>
            <a:r>
              <a:rPr lang="de-DE" dirty="0"/>
              <a:t>wo sich D noch ändern muss so dass die Änderung sicher gespeichert wird.</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2044922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38506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093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a:t>Setup und Hold Zeit </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a:t>
            </a:fld>
            <a:endParaRPr lang="de-DE" altLang="de-DE"/>
          </a:p>
        </p:txBody>
      </p:sp>
    </p:spTree>
    <p:extLst>
      <p:ext uri="{BB962C8B-B14F-4D97-AF65-F5344CB8AC3E}">
        <p14:creationId xmlns:p14="http://schemas.microsoft.com/office/powerpoint/2010/main" val="924533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85416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7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75" name="Textfeld 74"/>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7" name="Gerade Verbindung 1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38655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23</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mit Pfeil 83"/>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Textfeld 85"/>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87" name="Gerade Verbindung 8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Tree>
    <p:extLst>
      <p:ext uri="{BB962C8B-B14F-4D97-AF65-F5344CB8AC3E}">
        <p14:creationId xmlns:p14="http://schemas.microsoft.com/office/powerpoint/2010/main" val="275944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mit Pfeil 105"/>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Textfeld 106"/>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108" name="Textfeld 107"/>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09" name="Gerade Verbindung 108"/>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488952" y="3962400"/>
            <a:ext cx="936475"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2897067" y="5715000"/>
            <a:ext cx="1946815" cy="276999"/>
          </a:xfrm>
          <a:prstGeom prst="rect">
            <a:avLst/>
          </a:prstGeom>
          <a:noFill/>
        </p:spPr>
        <p:txBody>
          <a:bodyPr wrap="none" rtlCol="0">
            <a:spAutoFit/>
          </a:bodyPr>
          <a:lstStyle/>
          <a:p>
            <a:r>
              <a:rPr lang="de-DE" dirty="0" smtClean="0"/>
              <a:t>Keine Setup Zeit Violation</a:t>
            </a:r>
            <a:endParaRPr lang="de-DE" dirty="0"/>
          </a:p>
        </p:txBody>
      </p:sp>
      <p:sp>
        <p:nvSpPr>
          <p:cNvPr id="14" name="Textfeld 13"/>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4" name="Textfeld 113"/>
          <p:cNvSpPr txBox="1"/>
          <p:nvPr/>
        </p:nvSpPr>
        <p:spPr>
          <a:xfrm>
            <a:off x="1831841" y="6096000"/>
            <a:ext cx="2920992" cy="276999"/>
          </a:xfrm>
          <a:prstGeom prst="rect">
            <a:avLst/>
          </a:prstGeom>
          <a:noFill/>
        </p:spPr>
        <p:txBody>
          <a:bodyPr wrap="none" rtlCol="0">
            <a:spAutoFit/>
          </a:bodyPr>
          <a:lstStyle/>
          <a:p>
            <a:r>
              <a:rPr lang="de-DE" dirty="0" err="1"/>
              <a:t>Slack</a:t>
            </a:r>
            <a:r>
              <a:rPr lang="de-DE" dirty="0"/>
              <a:t> = Ck2 - </a:t>
            </a:r>
            <a:r>
              <a:rPr lang="de-DE" dirty="0" err="1"/>
              <a:t>Tsetup</a:t>
            </a:r>
            <a:r>
              <a:rPr lang="de-DE" dirty="0"/>
              <a:t> - (Ck1-Tck) - Delay</a:t>
            </a:r>
          </a:p>
        </p:txBody>
      </p:sp>
    </p:spTree>
    <p:extLst>
      <p:ext uri="{BB962C8B-B14F-4D97-AF65-F5344CB8AC3E}">
        <p14:creationId xmlns:p14="http://schemas.microsoft.com/office/powerpoint/2010/main" val="294044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07833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2680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30669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25233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mit Pfeil 6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8752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a:t>
            </a:r>
            <a:r>
              <a:rPr lang="de-DE" dirty="0"/>
              <a:t>und Hold Zeit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a:t>
            </a:fld>
            <a:endParaRPr lang="de-DE" altLang="de-DE"/>
          </a:p>
        </p:txBody>
      </p:sp>
    </p:spTree>
    <p:extLst>
      <p:ext uri="{BB962C8B-B14F-4D97-AF65-F5344CB8AC3E}">
        <p14:creationId xmlns:p14="http://schemas.microsoft.com/office/powerpoint/2010/main" val="366651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31275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Textfeld 69"/>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71" name="Ovale Legende 70"/>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Das Signal ist noch nicht da</a:t>
            </a:r>
          </a:p>
        </p:txBody>
      </p:sp>
      <p:cxnSp>
        <p:nvCxnSpPr>
          <p:cNvPr id="72" name="Gerade Verbindung mit Pfeil 7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9916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p>
          <a:p>
            <a:r>
              <a:rPr lang="de-DE" dirty="0"/>
              <a:t>Setupzeit Verletzung passiert wenn sich Niveau am Eingang D2 zu langsam ändert. Das passiert am meistens wenn die Taktfrequenz zu hoch ist oder die kombinatorische Logik zu langsam.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2743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2895600" y="4572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2982162" y="4724400"/>
            <a:ext cx="1087157" cy="276999"/>
          </a:xfrm>
          <a:prstGeom prst="rect">
            <a:avLst/>
          </a:prstGeom>
          <a:noFill/>
        </p:spPr>
        <p:txBody>
          <a:bodyPr wrap="none" rtlCol="0">
            <a:spAutoFit/>
          </a:bodyPr>
          <a:lstStyle/>
          <a:p>
            <a:r>
              <a:rPr lang="de-DE" dirty="0" smtClean="0"/>
              <a:t>D2 Änderung</a:t>
            </a:r>
            <a:endParaRPr lang="de-DE" dirty="0"/>
          </a:p>
        </p:txBody>
      </p:sp>
      <p:cxnSp>
        <p:nvCxnSpPr>
          <p:cNvPr id="115" name="Gerade Verbindung mit Pfeil 114"/>
          <p:cNvCxnSpPr/>
          <p:nvPr/>
        </p:nvCxnSpPr>
        <p:spPr bwMode="auto">
          <a:xfrm>
            <a:off x="1676400" y="5029200"/>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Textfeld 115"/>
          <p:cNvSpPr txBox="1"/>
          <p:nvPr/>
        </p:nvSpPr>
        <p:spPr>
          <a:xfrm>
            <a:off x="1703479" y="5029200"/>
            <a:ext cx="575799" cy="276999"/>
          </a:xfrm>
          <a:prstGeom prst="rect">
            <a:avLst/>
          </a:prstGeom>
          <a:noFill/>
        </p:spPr>
        <p:txBody>
          <a:bodyPr wrap="none" rtlCol="0">
            <a:spAutoFit/>
          </a:bodyPr>
          <a:lstStyle/>
          <a:p>
            <a:r>
              <a:rPr lang="de-DE" dirty="0" smtClean="0"/>
              <a:t>Delay</a:t>
            </a:r>
            <a:endParaRPr lang="de-DE" dirty="0"/>
          </a:p>
        </p:txBody>
      </p:sp>
      <p:sp>
        <p:nvSpPr>
          <p:cNvPr id="117" name="Textfeld 116"/>
          <p:cNvSpPr txBox="1"/>
          <p:nvPr/>
        </p:nvSpPr>
        <p:spPr>
          <a:xfrm>
            <a:off x="4128261" y="5181600"/>
            <a:ext cx="1212640" cy="276999"/>
          </a:xfrm>
          <a:prstGeom prst="rect">
            <a:avLst/>
          </a:prstGeom>
          <a:noFill/>
        </p:spPr>
        <p:txBody>
          <a:bodyPr wrap="none" rtlCol="0">
            <a:spAutoFit/>
          </a:bodyPr>
          <a:lstStyle/>
          <a:p>
            <a:r>
              <a:rPr lang="de-DE" dirty="0" smtClean="0"/>
              <a:t>Setup Violation</a:t>
            </a:r>
            <a:endParaRPr lang="de-DE" dirty="0"/>
          </a:p>
        </p:txBody>
      </p:sp>
      <p:sp>
        <p:nvSpPr>
          <p:cNvPr id="118" name="Textfeld 117"/>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9" name="Ovale Legende 118"/>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 spät</a:t>
            </a:r>
          </a:p>
        </p:txBody>
      </p:sp>
      <p:cxnSp>
        <p:nvCxnSpPr>
          <p:cNvPr id="120" name="Gerade Verbindung mit Pfeil 119"/>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mit Pfeil 120"/>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35814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Textfeld 123"/>
          <p:cNvSpPr txBox="1"/>
          <p:nvPr/>
        </p:nvSpPr>
        <p:spPr>
          <a:xfrm>
            <a:off x="1831841" y="6096000"/>
            <a:ext cx="2920992" cy="276999"/>
          </a:xfrm>
          <a:prstGeom prst="rect">
            <a:avLst/>
          </a:prstGeom>
          <a:noFill/>
        </p:spPr>
        <p:txBody>
          <a:bodyPr wrap="none" rtlCol="0">
            <a:spAutoFit/>
          </a:bodyPr>
          <a:lstStyle/>
          <a:p>
            <a:r>
              <a:rPr lang="de-DE" dirty="0" err="1"/>
              <a:t>Slack</a:t>
            </a:r>
            <a:r>
              <a:rPr lang="de-DE" dirty="0"/>
              <a:t> = Ck2 - </a:t>
            </a:r>
            <a:r>
              <a:rPr lang="de-DE" dirty="0" err="1"/>
              <a:t>Tsetup</a:t>
            </a:r>
            <a:r>
              <a:rPr lang="de-DE" dirty="0"/>
              <a:t> - (Ck1-Tck) - Delay</a:t>
            </a:r>
          </a:p>
        </p:txBody>
      </p:sp>
    </p:spTree>
    <p:extLst>
      <p:ext uri="{BB962C8B-B14F-4D97-AF65-F5344CB8AC3E}">
        <p14:creationId xmlns:p14="http://schemas.microsoft.com/office/powerpoint/2010/main" val="3901776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Beachten wir das folgende – Setup-Zeit Verletzungen kann man durch langsamere Taktfrequenz verhindern. Hold-Zeit Verletzungen kann man, wenn sie vorhanden sind, nicht mehr entfernen.</a:t>
            </a:r>
          </a:p>
          <a:p>
            <a:r>
              <a:rPr lang="de-DE" dirty="0"/>
              <a:t>Wenn eine Schaltung Hold-Zeit Probleme hat, kann man sie in der Regel nicht verwenden.</a:t>
            </a:r>
          </a:p>
          <a:p>
            <a:r>
              <a:rPr lang="de-DE" i="1" dirty="0"/>
              <a:t>Hold-Zeit Probleme verhindert man im Design durch eine künstliche Taktverlangsamung am Empfänger Flipflop. Diese nennt man </a:t>
            </a:r>
            <a:r>
              <a:rPr lang="de-DE" i="1" dirty="0" err="1"/>
              <a:t>Clock</a:t>
            </a:r>
            <a:r>
              <a:rPr lang="de-DE" i="1" dirty="0"/>
              <a:t> </a:t>
            </a:r>
            <a:r>
              <a:rPr lang="de-DE" i="1" dirty="0" err="1"/>
              <a:t>Uncertainty</a:t>
            </a:r>
            <a:r>
              <a:rPr lang="de-DE" i="1" dirty="0"/>
              <a:t>. Auf diese Weise wird Synthese Tool gezwungen D2 in Bezug auf </a:t>
            </a:r>
            <a:r>
              <a:rPr lang="de-DE" i="1" dirty="0" err="1"/>
              <a:t>Ck</a:t>
            </a:r>
            <a:r>
              <a:rPr lang="de-DE" i="1" dirty="0"/>
              <a:t>-Eingang am FF2 zu verlangsamen. Das erreicht das Tool z.B. durch Einfügen von Invertern im Datenpfad</a:t>
            </a:r>
            <a:r>
              <a:rPr lang="de-DE" i="1" dirty="0" smtClean="0"/>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33</a:t>
            </a:fld>
            <a:endParaRPr lang="de-DE" altLang="de-DE"/>
          </a:p>
        </p:txBody>
      </p:sp>
    </p:spTree>
    <p:extLst>
      <p:ext uri="{BB962C8B-B14F-4D97-AF65-F5344CB8AC3E}">
        <p14:creationId xmlns:p14="http://schemas.microsoft.com/office/powerpoint/2010/main" val="378509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Kodierer</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34</a:t>
            </a:fld>
            <a:endParaRPr lang="de-DE" altLang="de-DE"/>
          </a:p>
        </p:txBody>
      </p:sp>
    </p:spTree>
    <p:extLst>
      <p:ext uri="{BB962C8B-B14F-4D97-AF65-F5344CB8AC3E}">
        <p14:creationId xmlns:p14="http://schemas.microsoft.com/office/powerpoint/2010/main" val="3535277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2051050"/>
          </a:xfrm>
        </p:spPr>
        <p:txBody>
          <a:bodyPr/>
          <a:lstStyle/>
          <a:p>
            <a:r>
              <a:rPr lang="de-DE" dirty="0" err="1" smtClean="0"/>
              <a:t>Kodierer</a:t>
            </a:r>
            <a:r>
              <a:rPr lang="de-DE" dirty="0" smtClean="0"/>
              <a:t> (Encoder)</a:t>
            </a:r>
          </a:p>
          <a:p>
            <a:r>
              <a:rPr lang="de-DE" dirty="0"/>
              <a:t>Um eine Information bearbeiten zu </a:t>
            </a:r>
            <a:r>
              <a:rPr lang="de-DE" dirty="0" smtClean="0"/>
              <a:t>können, </a:t>
            </a:r>
            <a:r>
              <a:rPr lang="de-DE" dirty="0"/>
              <a:t>muss </a:t>
            </a:r>
            <a:r>
              <a:rPr lang="de-DE" dirty="0" smtClean="0"/>
              <a:t>sie </a:t>
            </a:r>
            <a:r>
              <a:rPr lang="de-DE" dirty="0"/>
              <a:t>in einem geeignetem Zahlsystem z.B. im </a:t>
            </a:r>
            <a:r>
              <a:rPr lang="de-DE" dirty="0" smtClean="0"/>
              <a:t>binären </a:t>
            </a:r>
            <a:r>
              <a:rPr lang="de-DE" dirty="0"/>
              <a:t>System </a:t>
            </a:r>
            <a:r>
              <a:rPr lang="de-DE" dirty="0" smtClean="0"/>
              <a:t>dargestellt werden</a:t>
            </a:r>
          </a:p>
          <a:p>
            <a:r>
              <a:rPr lang="de-DE" dirty="0" smtClean="0"/>
              <a:t>Bsp. Tastatur</a:t>
            </a:r>
          </a:p>
          <a:p>
            <a:r>
              <a:rPr lang="de-DE" dirty="0" smtClean="0"/>
              <a:t>Jeder </a:t>
            </a:r>
            <a:r>
              <a:rPr lang="de-DE" dirty="0"/>
              <a:t>Taste gehört ein </a:t>
            </a:r>
            <a:r>
              <a:rPr lang="de-DE" dirty="0" smtClean="0"/>
              <a:t>Digitaleingang</a:t>
            </a:r>
          </a:p>
          <a:p>
            <a:r>
              <a:rPr lang="de-DE" dirty="0" err="1"/>
              <a:t>Kodierer</a:t>
            </a:r>
            <a:r>
              <a:rPr lang="de-DE" dirty="0" smtClean="0"/>
              <a:t> erzeugt den </a:t>
            </a:r>
            <a:r>
              <a:rPr lang="de-DE" dirty="0"/>
              <a:t>binären Code, der der aktivierten Taste </a:t>
            </a:r>
            <a:r>
              <a:rPr lang="de-DE" dirty="0" smtClean="0"/>
              <a:t>entspricht</a:t>
            </a:r>
            <a:endParaRPr lang="de-DE" dirty="0"/>
          </a:p>
          <a:p>
            <a:r>
              <a:rPr lang="de-DE" dirty="0"/>
              <a:t>Der einfachste </a:t>
            </a:r>
            <a:r>
              <a:rPr lang="de-DE" dirty="0" err="1"/>
              <a:t>Kodierer</a:t>
            </a:r>
            <a:r>
              <a:rPr lang="de-DE" dirty="0" smtClean="0"/>
              <a:t> </a:t>
            </a:r>
            <a:r>
              <a:rPr lang="de-DE" dirty="0"/>
              <a:t>setzt voraus dass nur ein Eingang in einem Moment aktiv ist </a:t>
            </a:r>
            <a:r>
              <a:rPr lang="de-DE" dirty="0" smtClean="0"/>
              <a:t>  </a:t>
            </a:r>
            <a:endParaRPr lang="de-DE" dirty="0"/>
          </a:p>
          <a:p>
            <a:endParaRPr lang="de-DE" dirty="0" smtClean="0"/>
          </a:p>
          <a:p>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715571792"/>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
        <p:nvSpPr>
          <p:cNvPr id="5" name="Rechteck 4"/>
          <p:cNvSpPr/>
          <p:nvPr/>
        </p:nvSpPr>
        <p:spPr bwMode="auto">
          <a:xfrm>
            <a:off x="990600" y="40386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7" name="Gerade Verbindung 6"/>
          <p:cNvCxnSpPr/>
          <p:nvPr/>
        </p:nvCxnSpPr>
        <p:spPr bwMode="auto">
          <a:xfrm>
            <a:off x="6858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4800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4953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13"/>
          <p:cNvCxnSpPr/>
          <p:nvPr/>
        </p:nvCxnSpPr>
        <p:spPr bwMode="auto">
          <a:xfrm>
            <a:off x="685800" y="5105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6858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7526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17526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7526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feld 7"/>
          <p:cNvSpPr txBox="1"/>
          <p:nvPr/>
        </p:nvSpPr>
        <p:spPr>
          <a:xfrm>
            <a:off x="609600" y="3886200"/>
            <a:ext cx="372218" cy="276999"/>
          </a:xfrm>
          <a:prstGeom prst="rect">
            <a:avLst/>
          </a:prstGeom>
          <a:noFill/>
        </p:spPr>
        <p:txBody>
          <a:bodyPr wrap="none" rtlCol="0">
            <a:spAutoFit/>
          </a:bodyPr>
          <a:lstStyle/>
          <a:p>
            <a:r>
              <a:rPr lang="de-DE" dirty="0" smtClean="0"/>
              <a:t>A0</a:t>
            </a:r>
            <a:endParaRPr lang="de-DE" dirty="0"/>
          </a:p>
        </p:txBody>
      </p:sp>
      <p:sp>
        <p:nvSpPr>
          <p:cNvPr id="20" name="Textfeld 19"/>
          <p:cNvSpPr txBox="1"/>
          <p:nvPr/>
        </p:nvSpPr>
        <p:spPr>
          <a:xfrm>
            <a:off x="1752600" y="38862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3616729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Kodierer</a:t>
            </a:r>
            <a:r>
              <a:rPr lang="de-DE" dirty="0"/>
              <a:t> </a:t>
            </a:r>
            <a:endParaRPr lang="de-DE" dirty="0" smtClean="0"/>
          </a:p>
          <a:p>
            <a:r>
              <a:rPr lang="de-DE" dirty="0" smtClean="0"/>
              <a:t>Y0 </a:t>
            </a:r>
            <a:r>
              <a:rPr lang="de-DE" dirty="0"/>
              <a:t>= A1 || A3 || A5 ||  A7</a:t>
            </a:r>
          </a:p>
          <a:p>
            <a:r>
              <a:rPr lang="de-DE" dirty="0"/>
              <a:t>Y1 = A2 || A3 || A6 ||  A7</a:t>
            </a:r>
          </a:p>
          <a:p>
            <a:r>
              <a:rPr lang="de-DE" dirty="0"/>
              <a:t>Y2 = A4 || A5 || A6 ||  </a:t>
            </a:r>
            <a:r>
              <a:rPr lang="de-DE" dirty="0" smtClean="0"/>
              <a:t>A7</a:t>
            </a:r>
          </a:p>
          <a:p>
            <a:r>
              <a:rPr lang="de-DE" dirty="0" smtClean="0"/>
              <a:t>Umgekehrte </a:t>
            </a:r>
            <a:r>
              <a:rPr lang="de-DE" dirty="0"/>
              <a:t>Funktionalität wie der </a:t>
            </a:r>
            <a:r>
              <a:rPr lang="de-DE" dirty="0" err="1"/>
              <a:t>Dekoder</a:t>
            </a:r>
            <a:r>
              <a:rPr lang="de-DE" dirty="0"/>
              <a: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245928793"/>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Tree>
    <p:extLst>
      <p:ext uri="{BB962C8B-B14F-4D97-AF65-F5344CB8AC3E}">
        <p14:creationId xmlns:p14="http://schemas.microsoft.com/office/powerpoint/2010/main" val="1010671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Beachten wir dass der </a:t>
            </a:r>
            <a:r>
              <a:rPr lang="de-DE" dirty="0" err="1" smtClean="0"/>
              <a:t>Kodierer</a:t>
            </a:r>
            <a:r>
              <a:rPr lang="de-DE" dirty="0" smtClean="0"/>
              <a:t> </a:t>
            </a:r>
            <a:r>
              <a:rPr lang="de-DE" dirty="0"/>
              <a:t>nur dann richtig funktioniert, wenn nur ein Eingangssignal aktiv ist. Wenn z.B. A3 und A4 gleichzeitig aktiv werden, bekommen wir am Ausgang den Code Y0 = Y1 = Y2 = 1 </a:t>
            </a:r>
            <a:r>
              <a:rPr lang="de-DE" dirty="0" smtClean="0"/>
              <a:t>-&gt; </a:t>
            </a:r>
            <a:r>
              <a:rPr lang="de-DE" dirty="0"/>
              <a:t>7 statt 3 oder 4</a:t>
            </a:r>
            <a:r>
              <a:rPr lang="de-DE" dirty="0" smtClean="0"/>
              <a:t>.</a:t>
            </a:r>
          </a:p>
          <a:p>
            <a:r>
              <a:rPr lang="de-DE" dirty="0"/>
              <a:t>In den Systemen wo mehrere Eingänge gleichzeitig aktiv werden können werden die </a:t>
            </a:r>
            <a:r>
              <a:rPr lang="de-DE" dirty="0" err="1" smtClean="0"/>
              <a:t>Prioritätskodierer</a:t>
            </a:r>
            <a:r>
              <a:rPr lang="de-DE" dirty="0" smtClean="0"/>
              <a:t> </a:t>
            </a:r>
            <a:r>
              <a:rPr lang="de-DE" dirty="0"/>
              <a:t>benutzt. Diese erzeugen den Kode </a:t>
            </a:r>
            <a:r>
              <a:rPr lang="de-DE" dirty="0" smtClean="0"/>
              <a:t>des Eingangs </a:t>
            </a:r>
            <a:r>
              <a:rPr lang="de-DE" dirty="0"/>
              <a:t>mit höchster Priorität – z.B. den größeren Kode</a:t>
            </a:r>
            <a:r>
              <a:rPr lang="de-DE" dirty="0" smtClean="0"/>
              <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37</a:t>
            </a:fld>
            <a:endParaRPr lang="de-DE" altLang="de-DE"/>
          </a:p>
        </p:txBody>
      </p:sp>
      <p:graphicFrame>
        <p:nvGraphicFramePr>
          <p:cNvPr id="5" name="Tabelle 4"/>
          <p:cNvGraphicFramePr>
            <a:graphicFrameLocks noGrp="1"/>
          </p:cNvGraphicFramePr>
          <p:nvPr>
            <p:extLst>
              <p:ext uri="{D42A27DB-BD31-4B8C-83A1-F6EECF244321}">
                <p14:modId xmlns:p14="http://schemas.microsoft.com/office/powerpoint/2010/main" val="754096141"/>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Tree>
    <p:extLst>
      <p:ext uri="{BB962C8B-B14F-4D97-AF65-F5344CB8AC3E}">
        <p14:creationId xmlns:p14="http://schemas.microsoft.com/office/powerpoint/2010/main" val="1376196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den </a:t>
            </a:r>
            <a:r>
              <a:rPr lang="de-DE" dirty="0" err="1" smtClean="0"/>
              <a:t>Prioritätskodierer</a:t>
            </a:r>
            <a:r>
              <a:rPr lang="de-DE" dirty="0" smtClean="0"/>
              <a:t> </a:t>
            </a:r>
            <a:r>
              <a:rPr lang="de-DE" dirty="0"/>
              <a:t>mithilfe eines einfachen </a:t>
            </a:r>
            <a:r>
              <a:rPr lang="de-DE" dirty="0" err="1" smtClean="0"/>
              <a:t>Kodierers</a:t>
            </a:r>
            <a:r>
              <a:rPr lang="de-DE" dirty="0" smtClean="0"/>
              <a:t> </a:t>
            </a:r>
            <a:r>
              <a:rPr lang="de-DE" dirty="0"/>
              <a:t>und eines Prioritäts-Netzwerks aufbauen. Das Prioritätsnetzwerk soll </a:t>
            </a:r>
            <a:r>
              <a:rPr lang="de-DE" dirty="0" smtClean="0"/>
              <a:t>gewährleisten, </a:t>
            </a:r>
            <a:r>
              <a:rPr lang="de-DE" dirty="0"/>
              <a:t>dass nur ein Ausgang aktiv ist, ungeachtet von der Zahl der aktiven Eingängen. Z.B</a:t>
            </a:r>
            <a:r>
              <a:rPr lang="de-DE" dirty="0" smtClean="0"/>
              <a:t>., </a:t>
            </a:r>
            <a:r>
              <a:rPr lang="de-DE" dirty="0"/>
              <a:t>wenn A3 und A4 Eingänge aktiv sind, soll nur AP4 aktiv werden</a:t>
            </a:r>
            <a:r>
              <a:rPr lang="de-DE" dirty="0" smtClean="0"/>
              <a:t>.</a:t>
            </a:r>
          </a:p>
          <a:p>
            <a:r>
              <a:rPr lang="de-DE" dirty="0"/>
              <a:t>Das Prioritätsnetzwerk kann mit folgenden Funktionen beschrieben werden:</a:t>
            </a:r>
          </a:p>
          <a:p>
            <a:r>
              <a:rPr lang="de-DE" dirty="0" smtClean="0"/>
              <a:t>AP7 </a:t>
            </a:r>
            <a:r>
              <a:rPr lang="de-DE" dirty="0"/>
              <a:t>=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38</a:t>
            </a:fld>
            <a:endParaRPr lang="de-DE" altLang="de-DE"/>
          </a:p>
        </p:txBody>
      </p:sp>
      <p:sp>
        <p:nvSpPr>
          <p:cNvPr id="5" name="Rechteck 4"/>
          <p:cNvSpPr/>
          <p:nvPr/>
        </p:nvSpPr>
        <p:spPr bwMode="auto">
          <a:xfrm>
            <a:off x="9906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PRIO</a:t>
            </a:r>
          </a:p>
        </p:txBody>
      </p:sp>
      <p:cxnSp>
        <p:nvCxnSpPr>
          <p:cNvPr id="6" name="Gerade Verbindung 5"/>
          <p:cNvCxnSpPr/>
          <p:nvPr/>
        </p:nvCxnSpPr>
        <p:spPr bwMode="auto">
          <a:xfrm>
            <a:off x="6858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685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609600" y="4572000"/>
            <a:ext cx="372218" cy="276999"/>
          </a:xfrm>
          <a:prstGeom prst="rect">
            <a:avLst/>
          </a:prstGeom>
          <a:noFill/>
        </p:spPr>
        <p:txBody>
          <a:bodyPr wrap="none" rtlCol="0">
            <a:spAutoFit/>
          </a:bodyPr>
          <a:lstStyle/>
          <a:p>
            <a:r>
              <a:rPr lang="de-DE" dirty="0" smtClean="0"/>
              <a:t>A0</a:t>
            </a:r>
            <a:endParaRPr lang="de-DE" dirty="0"/>
          </a:p>
        </p:txBody>
      </p:sp>
      <p:cxnSp>
        <p:nvCxnSpPr>
          <p:cNvPr id="19" name="Gerade Verbindung 18"/>
          <p:cNvCxnSpPr/>
          <p:nvPr/>
        </p:nvCxnSpPr>
        <p:spPr bwMode="auto">
          <a:xfrm>
            <a:off x="17526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17526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17526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17526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22"/>
          <p:cNvCxnSpPr/>
          <p:nvPr/>
        </p:nvCxnSpPr>
        <p:spPr bwMode="auto">
          <a:xfrm>
            <a:off x="17526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7526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24"/>
          <p:cNvCxnSpPr/>
          <p:nvPr/>
        </p:nvCxnSpPr>
        <p:spPr bwMode="auto">
          <a:xfrm>
            <a:off x="17526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17526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feld 26"/>
          <p:cNvSpPr txBox="1"/>
          <p:nvPr/>
        </p:nvSpPr>
        <p:spPr>
          <a:xfrm>
            <a:off x="1701304" y="4572000"/>
            <a:ext cx="474810" cy="276999"/>
          </a:xfrm>
          <a:prstGeom prst="rect">
            <a:avLst/>
          </a:prstGeom>
          <a:noFill/>
        </p:spPr>
        <p:txBody>
          <a:bodyPr wrap="none" rtlCol="0">
            <a:spAutoFit/>
          </a:bodyPr>
          <a:lstStyle/>
          <a:p>
            <a:r>
              <a:rPr lang="de-DE" dirty="0" smtClean="0"/>
              <a:t>AP0</a:t>
            </a:r>
            <a:endParaRPr lang="de-DE" dirty="0"/>
          </a:p>
        </p:txBody>
      </p:sp>
      <p:sp>
        <p:nvSpPr>
          <p:cNvPr id="28" name="Rechteck 27"/>
          <p:cNvSpPr/>
          <p:nvPr/>
        </p:nvSpPr>
        <p:spPr bwMode="auto">
          <a:xfrm>
            <a:off x="20574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29" name="Gerade Verbindung 28"/>
          <p:cNvCxnSpPr/>
          <p:nvPr/>
        </p:nvCxnSpPr>
        <p:spPr bwMode="auto">
          <a:xfrm>
            <a:off x="28194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28194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28194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feld 31"/>
          <p:cNvSpPr txBox="1"/>
          <p:nvPr/>
        </p:nvSpPr>
        <p:spPr>
          <a:xfrm>
            <a:off x="2819400" y="45720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1573599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AP7 </a:t>
            </a:r>
            <a:r>
              <a:rPr lang="de-DE" dirty="0"/>
              <a:t>=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39</a:t>
            </a:fld>
            <a:endParaRPr lang="de-DE" altLang="de-DE"/>
          </a:p>
        </p:txBody>
      </p:sp>
      <p:grpSp>
        <p:nvGrpSpPr>
          <p:cNvPr id="4" name="Gruppieren 3"/>
          <p:cNvGrpSpPr/>
          <p:nvPr/>
        </p:nvGrpSpPr>
        <p:grpSpPr>
          <a:xfrm>
            <a:off x="1447800" y="4800600"/>
            <a:ext cx="624052" cy="457200"/>
            <a:chOff x="1524000" y="2971800"/>
            <a:chExt cx="1447800" cy="1060704"/>
          </a:xfrm>
        </p:grpSpPr>
        <p:cxnSp>
          <p:nvCxnSpPr>
            <p:cNvPr id="28" name="Gerade Verbindung 2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Ellipse 2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Gleichschenkliges Dreieck 2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5" name="Gerade Verbindung 14"/>
          <p:cNvCxnSpPr/>
          <p:nvPr/>
        </p:nvCxnSpPr>
        <p:spPr bwMode="auto">
          <a:xfrm>
            <a:off x="2057399" y="5029199"/>
            <a:ext cx="4267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914399" y="50291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Gruppieren 31"/>
          <p:cNvGrpSpPr/>
          <p:nvPr/>
        </p:nvGrpSpPr>
        <p:grpSpPr>
          <a:xfrm>
            <a:off x="2362200" y="4191000"/>
            <a:ext cx="624052" cy="457200"/>
            <a:chOff x="1524000" y="2971800"/>
            <a:chExt cx="1447800" cy="1060704"/>
          </a:xfrm>
        </p:grpSpPr>
        <p:cxnSp>
          <p:nvCxnSpPr>
            <p:cNvPr id="33" name="Gerade Verbindung 32"/>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Ellipse 33"/>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Gleichschenkliges Dreieck 34"/>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36" name="Gerade Verbindung 35"/>
          <p:cNvCxnSpPr/>
          <p:nvPr/>
        </p:nvCxnSpPr>
        <p:spPr bwMode="auto">
          <a:xfrm>
            <a:off x="2971799" y="4419599"/>
            <a:ext cx="34290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a:off x="1828799" y="44195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219200" y="50292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2133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2286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Gruppieren 44"/>
          <p:cNvGrpSpPr/>
          <p:nvPr/>
        </p:nvGrpSpPr>
        <p:grpSpPr>
          <a:xfrm rot="5400000">
            <a:off x="2057400" y="5562600"/>
            <a:ext cx="304800" cy="304800"/>
            <a:chOff x="1219200" y="3733800"/>
            <a:chExt cx="1143000" cy="914400"/>
          </a:xfrm>
        </p:grpSpPr>
        <p:cxnSp>
          <p:nvCxnSpPr>
            <p:cNvPr id="46" name="Gerade Verbindung 45"/>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Bogen 48"/>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2" name="Gerade Verbindung 51"/>
          <p:cNvCxnSpPr/>
          <p:nvPr/>
        </p:nvCxnSpPr>
        <p:spPr bwMode="auto">
          <a:xfrm>
            <a:off x="2209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8" name="Gruppieren 57"/>
          <p:cNvGrpSpPr/>
          <p:nvPr/>
        </p:nvGrpSpPr>
        <p:grpSpPr>
          <a:xfrm>
            <a:off x="3581400" y="3581400"/>
            <a:ext cx="624052" cy="457200"/>
            <a:chOff x="1524000" y="2971800"/>
            <a:chExt cx="1447800" cy="1060704"/>
          </a:xfrm>
        </p:grpSpPr>
        <p:cxnSp>
          <p:nvCxnSpPr>
            <p:cNvPr id="59" name="Gerade Verbindung 58"/>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Ellipse 59"/>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1" name="Gleichschenkliges Dreieck 60"/>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2" name="Gerade Verbindung 61"/>
          <p:cNvCxnSpPr/>
          <p:nvPr/>
        </p:nvCxnSpPr>
        <p:spPr bwMode="auto">
          <a:xfrm>
            <a:off x="4190999" y="3809999"/>
            <a:ext cx="24384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3047999" y="38099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32004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33528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6" name="Gruppieren 65"/>
          <p:cNvGrpSpPr/>
          <p:nvPr/>
        </p:nvGrpSpPr>
        <p:grpSpPr>
          <a:xfrm rot="5400000">
            <a:off x="3124200" y="5562600"/>
            <a:ext cx="304800" cy="304800"/>
            <a:chOff x="1219200" y="3733800"/>
            <a:chExt cx="1143000" cy="914400"/>
          </a:xfrm>
        </p:grpSpPr>
        <p:cxnSp>
          <p:nvCxnSpPr>
            <p:cNvPr id="67" name="Gerade Verbindung 66"/>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7"/>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Bogen 69"/>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71" name="Gerade Verbindung 70"/>
          <p:cNvCxnSpPr/>
          <p:nvPr/>
        </p:nvCxnSpPr>
        <p:spPr bwMode="auto">
          <a:xfrm>
            <a:off x="32766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3276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4196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4572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1" name="Gruppieren 80"/>
          <p:cNvGrpSpPr/>
          <p:nvPr/>
        </p:nvGrpSpPr>
        <p:grpSpPr>
          <a:xfrm rot="5400000">
            <a:off x="4343400" y="5562600"/>
            <a:ext cx="304800" cy="304800"/>
            <a:chOff x="1219200" y="3733800"/>
            <a:chExt cx="1143000" cy="914400"/>
          </a:xfrm>
        </p:grpSpPr>
        <p:cxnSp>
          <p:nvCxnSpPr>
            <p:cNvPr id="82" name="Gerade Verbindung 81"/>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Bogen 84"/>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86" name="Gerade Verbindung 85"/>
          <p:cNvCxnSpPr/>
          <p:nvPr/>
        </p:nvCxnSpPr>
        <p:spPr bwMode="auto">
          <a:xfrm>
            <a:off x="4495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86"/>
          <p:cNvCxnSpPr/>
          <p:nvPr/>
        </p:nvCxnSpPr>
        <p:spPr bwMode="auto">
          <a:xfrm>
            <a:off x="44958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0" name="Gruppieren 89"/>
          <p:cNvGrpSpPr/>
          <p:nvPr/>
        </p:nvGrpSpPr>
        <p:grpSpPr>
          <a:xfrm>
            <a:off x="4800600" y="2971800"/>
            <a:ext cx="624052" cy="457200"/>
            <a:chOff x="1524000" y="2971800"/>
            <a:chExt cx="1447800" cy="1060704"/>
          </a:xfrm>
        </p:grpSpPr>
        <p:cxnSp>
          <p:nvCxnSpPr>
            <p:cNvPr id="91" name="Gerade Verbindung 90"/>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Ellipse 91"/>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93" name="Gleichschenkliges Dreieck 92"/>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94" name="Gerade Verbindung 93"/>
          <p:cNvCxnSpPr/>
          <p:nvPr/>
        </p:nvCxnSpPr>
        <p:spPr bwMode="auto">
          <a:xfrm>
            <a:off x="5410199" y="3200399"/>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914400" y="3200399"/>
            <a:ext cx="3886199"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56388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a:off x="57912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8" name="Gruppieren 97"/>
          <p:cNvGrpSpPr/>
          <p:nvPr/>
        </p:nvGrpSpPr>
        <p:grpSpPr>
          <a:xfrm rot="5400000">
            <a:off x="5486400" y="5562600"/>
            <a:ext cx="304800" cy="304800"/>
            <a:chOff x="1219200" y="3733800"/>
            <a:chExt cx="1143000" cy="914400"/>
          </a:xfrm>
        </p:grpSpPr>
        <p:cxnSp>
          <p:nvCxnSpPr>
            <p:cNvPr id="99" name="Gerade Verbindung 98"/>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Bogen 101"/>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03" name="Gerade Verbindung 102"/>
          <p:cNvCxnSpPr/>
          <p:nvPr/>
        </p:nvCxnSpPr>
        <p:spPr bwMode="auto">
          <a:xfrm>
            <a:off x="5638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57150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p:nvPr/>
        </p:nvCxnSpPr>
        <p:spPr bwMode="auto">
          <a:xfrm>
            <a:off x="55626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Gerade Verbindung 106"/>
          <p:cNvCxnSpPr/>
          <p:nvPr/>
        </p:nvCxnSpPr>
        <p:spPr bwMode="auto">
          <a:xfrm>
            <a:off x="43434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5486400" y="2667000"/>
            <a:ext cx="0" cy="2895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914400" y="4419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914400" y="38100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5410200" y="44196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5410200" y="50292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66" name="Textfeld 14365"/>
          <p:cNvSpPr txBox="1"/>
          <p:nvPr/>
        </p:nvSpPr>
        <p:spPr>
          <a:xfrm>
            <a:off x="820657" y="4724400"/>
            <a:ext cx="372218" cy="276999"/>
          </a:xfrm>
          <a:prstGeom prst="rect">
            <a:avLst/>
          </a:prstGeom>
          <a:noFill/>
        </p:spPr>
        <p:txBody>
          <a:bodyPr wrap="none" rtlCol="0">
            <a:spAutoFit/>
          </a:bodyPr>
          <a:lstStyle/>
          <a:p>
            <a:r>
              <a:rPr lang="de-DE" dirty="0" smtClean="0"/>
              <a:t>A7</a:t>
            </a:r>
            <a:endParaRPr lang="de-DE" dirty="0"/>
          </a:p>
        </p:txBody>
      </p:sp>
      <p:sp>
        <p:nvSpPr>
          <p:cNvPr id="124" name="Textfeld 123"/>
          <p:cNvSpPr txBox="1"/>
          <p:nvPr/>
        </p:nvSpPr>
        <p:spPr>
          <a:xfrm>
            <a:off x="838200" y="4114800"/>
            <a:ext cx="372218" cy="276999"/>
          </a:xfrm>
          <a:prstGeom prst="rect">
            <a:avLst/>
          </a:prstGeom>
          <a:noFill/>
        </p:spPr>
        <p:txBody>
          <a:bodyPr wrap="none" rtlCol="0">
            <a:spAutoFit/>
          </a:bodyPr>
          <a:lstStyle/>
          <a:p>
            <a:r>
              <a:rPr lang="de-DE" dirty="0" smtClean="0"/>
              <a:t>A6</a:t>
            </a:r>
            <a:endParaRPr lang="de-DE" dirty="0"/>
          </a:p>
        </p:txBody>
      </p:sp>
      <p:sp>
        <p:nvSpPr>
          <p:cNvPr id="125" name="Textfeld 124"/>
          <p:cNvSpPr txBox="1"/>
          <p:nvPr/>
        </p:nvSpPr>
        <p:spPr>
          <a:xfrm>
            <a:off x="838199" y="3505200"/>
            <a:ext cx="372218" cy="276999"/>
          </a:xfrm>
          <a:prstGeom prst="rect">
            <a:avLst/>
          </a:prstGeom>
          <a:noFill/>
        </p:spPr>
        <p:txBody>
          <a:bodyPr wrap="none" rtlCol="0">
            <a:spAutoFit/>
          </a:bodyPr>
          <a:lstStyle/>
          <a:p>
            <a:r>
              <a:rPr lang="de-DE" dirty="0" smtClean="0"/>
              <a:t>A5</a:t>
            </a:r>
            <a:endParaRPr lang="de-DE" dirty="0"/>
          </a:p>
        </p:txBody>
      </p:sp>
      <p:sp>
        <p:nvSpPr>
          <p:cNvPr id="126" name="Textfeld 125"/>
          <p:cNvSpPr txBox="1"/>
          <p:nvPr/>
        </p:nvSpPr>
        <p:spPr>
          <a:xfrm>
            <a:off x="838200" y="2895600"/>
            <a:ext cx="372218" cy="276999"/>
          </a:xfrm>
          <a:prstGeom prst="rect">
            <a:avLst/>
          </a:prstGeom>
          <a:noFill/>
        </p:spPr>
        <p:txBody>
          <a:bodyPr wrap="none" rtlCol="0">
            <a:spAutoFit/>
          </a:bodyPr>
          <a:lstStyle/>
          <a:p>
            <a:r>
              <a:rPr lang="de-DE" dirty="0" smtClean="0"/>
              <a:t>A4</a:t>
            </a:r>
            <a:endParaRPr lang="de-DE" dirty="0"/>
          </a:p>
        </p:txBody>
      </p:sp>
      <p:sp>
        <p:nvSpPr>
          <p:cNvPr id="127" name="Textfeld 126"/>
          <p:cNvSpPr txBox="1"/>
          <p:nvPr/>
        </p:nvSpPr>
        <p:spPr>
          <a:xfrm>
            <a:off x="6044705" y="4724400"/>
            <a:ext cx="474810" cy="276999"/>
          </a:xfrm>
          <a:prstGeom prst="rect">
            <a:avLst/>
          </a:prstGeom>
          <a:noFill/>
        </p:spPr>
        <p:txBody>
          <a:bodyPr wrap="none" rtlCol="0">
            <a:spAutoFit/>
          </a:bodyPr>
          <a:lstStyle/>
          <a:p>
            <a:r>
              <a:rPr lang="de-DE" dirty="0" smtClean="0"/>
              <a:t>AP7</a:t>
            </a:r>
            <a:endParaRPr lang="de-DE" dirty="0"/>
          </a:p>
        </p:txBody>
      </p:sp>
    </p:spTree>
    <p:extLst>
      <p:ext uri="{BB962C8B-B14F-4D97-AF65-F5344CB8AC3E}">
        <p14:creationId xmlns:p14="http://schemas.microsoft.com/office/powerpoint/2010/main" val="27339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Die Änderung am D2 (verursacht durch Änderung an Q1 wegen der Taktflanke </a:t>
            </a:r>
            <a:r>
              <a:rPr lang="de-DE" dirty="0" err="1"/>
              <a:t>Ck</a:t>
            </a:r>
            <a:r>
              <a:rPr lang="de-DE" dirty="0"/>
              <a:t>(i)) darf nicht passieren bevor das </a:t>
            </a:r>
            <a:r>
              <a:rPr lang="de-DE" dirty="0" err="1"/>
              <a:t>Latch</a:t>
            </a:r>
            <a:r>
              <a:rPr lang="de-DE" dirty="0"/>
              <a:t> 1 in Flipflop 2 in Speichermodus kommt</a:t>
            </a:r>
            <a:r>
              <a:rPr lang="de-DE" dirty="0" smtClean="0"/>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2515568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Ein </a:t>
            </a:r>
            <a:r>
              <a:rPr lang="de-DE" dirty="0" err="1" smtClean="0"/>
              <a:t>Prioritätskodierer</a:t>
            </a:r>
            <a:r>
              <a:rPr lang="de-DE" dirty="0" smtClean="0"/>
              <a:t> </a:t>
            </a:r>
            <a:r>
              <a:rPr lang="de-DE" dirty="0"/>
              <a:t>hat oft die Signale </a:t>
            </a:r>
            <a:r>
              <a:rPr lang="de-DE" dirty="0" err="1"/>
              <a:t>Prio_Input</a:t>
            </a:r>
            <a:r>
              <a:rPr lang="de-DE" dirty="0"/>
              <a:t> und </a:t>
            </a:r>
            <a:r>
              <a:rPr lang="de-DE" dirty="0" err="1" smtClean="0"/>
              <a:t>Prio_Output</a:t>
            </a:r>
            <a:r>
              <a:rPr lang="de-DE" dirty="0" smtClean="0"/>
              <a:t>, </a:t>
            </a:r>
            <a:r>
              <a:rPr lang="de-DE" dirty="0"/>
              <a:t>die benutzt werden können um größeren </a:t>
            </a:r>
            <a:r>
              <a:rPr lang="de-DE" dirty="0" err="1" smtClean="0"/>
              <a:t>Kodierer</a:t>
            </a:r>
            <a:r>
              <a:rPr lang="de-DE" dirty="0" smtClean="0"/>
              <a:t> </a:t>
            </a:r>
            <a:r>
              <a:rPr lang="de-DE" dirty="0"/>
              <a:t>als Kaskade von mehreren kleineren zu realisieren.</a:t>
            </a:r>
          </a:p>
          <a:p>
            <a:r>
              <a:rPr lang="de-DE" dirty="0" err="1"/>
              <a:t>Prio</a:t>
            </a:r>
            <a:r>
              <a:rPr lang="de-DE" dirty="0"/>
              <a:t> Output ist die ODER Funktion vom </a:t>
            </a:r>
            <a:r>
              <a:rPr lang="de-DE" dirty="0" err="1"/>
              <a:t>Prio_Input</a:t>
            </a:r>
            <a:r>
              <a:rPr lang="de-DE" dirty="0"/>
              <a:t> und allen Eingängen.</a:t>
            </a:r>
          </a:p>
          <a:p>
            <a:r>
              <a:rPr lang="de-DE" dirty="0"/>
              <a:t>Die Ausgänge sind nur dann Aktiv wenn </a:t>
            </a:r>
            <a:r>
              <a:rPr lang="de-DE" dirty="0" err="1"/>
              <a:t>Prio</a:t>
            </a:r>
            <a:r>
              <a:rPr lang="de-DE" dirty="0"/>
              <a:t> Input = 0 ist.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40</a:t>
            </a:fld>
            <a:endParaRPr lang="de-DE" altLang="de-DE"/>
          </a:p>
        </p:txBody>
      </p:sp>
    </p:spTree>
    <p:extLst>
      <p:ext uri="{BB962C8B-B14F-4D97-AF65-F5344CB8AC3E}">
        <p14:creationId xmlns:p14="http://schemas.microsoft.com/office/powerpoint/2010/main" val="125118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Minimierung von Schaltfunktionen</a:t>
            </a:r>
            <a:br>
              <a:rPr lang="de-DE" dirty="0" smtClean="0"/>
            </a:br>
            <a:r>
              <a:rPr lang="de-DE" dirty="0" err="1" smtClean="0"/>
              <a:t>Karnaugh</a:t>
            </a:r>
            <a:r>
              <a:rPr lang="de-DE" dirty="0" smtClean="0"/>
              <a:t> Tabellen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41</a:t>
            </a:fld>
            <a:endParaRPr lang="de-DE" altLang="de-DE"/>
          </a:p>
        </p:txBody>
      </p:sp>
    </p:spTree>
    <p:extLst>
      <p:ext uri="{BB962C8B-B14F-4D97-AF65-F5344CB8AC3E}">
        <p14:creationId xmlns:p14="http://schemas.microsoft.com/office/powerpoint/2010/main" val="917402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 </a:t>
            </a:r>
            <a:r>
              <a:rPr lang="de-DE" dirty="0" smtClean="0"/>
              <a:t>Tabellen</a:t>
            </a:r>
          </a:p>
          <a:p>
            <a:r>
              <a:rPr lang="de-DE" dirty="0" smtClean="0"/>
              <a:t>Kombinatorische </a:t>
            </a:r>
            <a:r>
              <a:rPr lang="de-DE" dirty="0"/>
              <a:t>Tabelle </a:t>
            </a:r>
            <a:r>
              <a:rPr lang="de-DE" dirty="0" smtClean="0"/>
              <a:t>kann man als z.B. disjunktive </a:t>
            </a:r>
            <a:r>
              <a:rPr lang="de-DE" dirty="0"/>
              <a:t>Normalform </a:t>
            </a:r>
            <a:r>
              <a:rPr lang="de-DE" dirty="0" smtClean="0"/>
              <a:t>darstellen</a:t>
            </a:r>
          </a:p>
          <a:p>
            <a:r>
              <a:rPr lang="de-DE" dirty="0"/>
              <a:t>Jeder Zeile mit </a:t>
            </a:r>
            <a:r>
              <a:rPr lang="de-DE" dirty="0" smtClean="0"/>
              <a:t>1 entspricht </a:t>
            </a:r>
            <a:r>
              <a:rPr lang="de-DE" dirty="0"/>
              <a:t>eine UND </a:t>
            </a:r>
            <a:r>
              <a:rPr lang="de-DE" dirty="0" smtClean="0"/>
              <a:t>Funktion -&gt; </a:t>
            </a:r>
            <a:r>
              <a:rPr lang="de-DE" dirty="0"/>
              <a:t>die Gesamttabelle ist ODER Funktion von einzelnen </a:t>
            </a:r>
            <a:r>
              <a:rPr lang="de-DE" dirty="0" smtClean="0"/>
              <a:t>Zeilen</a:t>
            </a:r>
          </a:p>
          <a:p>
            <a:r>
              <a:rPr lang="de-DE" dirty="0"/>
              <a:t>Normalform </a:t>
            </a:r>
            <a:r>
              <a:rPr lang="de-DE" dirty="0" smtClean="0"/>
              <a:t>kann oft </a:t>
            </a:r>
            <a:r>
              <a:rPr lang="de-DE" dirty="0"/>
              <a:t>vereinfacht </a:t>
            </a:r>
            <a:r>
              <a:rPr lang="de-DE" dirty="0" smtClean="0"/>
              <a:t>werden</a:t>
            </a:r>
          </a:p>
          <a:p>
            <a:r>
              <a:rPr lang="de-DE" dirty="0" smtClean="0"/>
              <a:t>Bsp. AB </a:t>
            </a:r>
            <a:r>
              <a:rPr lang="de-DE" dirty="0"/>
              <a:t>|| !AB = </a:t>
            </a:r>
            <a:r>
              <a:rPr lang="de-DE" dirty="0" smtClean="0"/>
              <a:t>B</a:t>
            </a:r>
          </a:p>
          <a:p>
            <a:r>
              <a:rPr lang="de-DE" dirty="0" smtClean="0"/>
              <a:t>&amp; = *</a:t>
            </a:r>
            <a:endParaRPr lang="de-DE" dirty="0" smtClean="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42</a:t>
            </a:fld>
            <a:endParaRPr lang="de-DE" altLang="de-DE"/>
          </a:p>
        </p:txBody>
      </p:sp>
    </p:spTree>
    <p:extLst>
      <p:ext uri="{BB962C8B-B14F-4D97-AF65-F5344CB8AC3E}">
        <p14:creationId xmlns:p14="http://schemas.microsoft.com/office/powerpoint/2010/main" val="3336526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-Tabelle ist eine Graphische Darstellung der </a:t>
            </a:r>
            <a:r>
              <a:rPr lang="de-DE" dirty="0" smtClean="0"/>
              <a:t>Wahrheitstabelle. </a:t>
            </a:r>
            <a:r>
              <a:rPr lang="de-DE" dirty="0"/>
              <a:t>Es ist aus einer </a:t>
            </a:r>
            <a:r>
              <a:rPr lang="de-DE" dirty="0" err="1"/>
              <a:t>Kanaugh</a:t>
            </a:r>
            <a:r>
              <a:rPr lang="de-DE" dirty="0"/>
              <a:t>-Tabelle leicht zu erkennen ob eine Normalform vereinfacht werden kann und wie</a:t>
            </a:r>
            <a:r>
              <a:rPr lang="de-DE" dirty="0" smtClean="0"/>
              <a:t>.</a:t>
            </a:r>
          </a:p>
          <a:p>
            <a:r>
              <a:rPr lang="de-DE" dirty="0"/>
              <a:t>Eine </a:t>
            </a:r>
            <a:r>
              <a:rPr lang="de-DE" dirty="0" err="1"/>
              <a:t>Karnaugh</a:t>
            </a:r>
            <a:r>
              <a:rPr lang="de-DE" dirty="0"/>
              <a:t>-Tabelle für n Eingangsvariablen hat 2^n Felder</a:t>
            </a:r>
            <a:r>
              <a:rPr lang="de-DE" dirty="0" smtClean="0"/>
              <a:t>. (4 -&gt; 16)</a:t>
            </a:r>
            <a:endParaRPr lang="de-DE" dirty="0" smtClean="0"/>
          </a:p>
          <a:p>
            <a:r>
              <a:rPr lang="de-DE" dirty="0"/>
              <a:t>Am Rand der Tabelle werden die Variablen beschriftet – jede Zeile gehört einer Variable </a:t>
            </a:r>
            <a:r>
              <a:rPr lang="de-DE" dirty="0" smtClean="0"/>
              <a:t>(negiert </a:t>
            </a:r>
            <a:r>
              <a:rPr lang="de-DE" dirty="0"/>
              <a:t>oder </a:t>
            </a:r>
            <a:r>
              <a:rPr lang="de-DE" dirty="0" smtClean="0"/>
              <a:t>nicht-negiert</a:t>
            </a:r>
            <a:r>
              <a:rPr lang="de-DE" dirty="0"/>
              <a:t>) oder einem Produkt von zwei/drei (negierten oder nicht-negierten) Variablen – die negierte Variable wird mit Null oder !</a:t>
            </a:r>
            <a:r>
              <a:rPr lang="de-DE" dirty="0" err="1"/>
              <a:t>Xi</a:t>
            </a:r>
            <a:r>
              <a:rPr lang="de-DE" dirty="0"/>
              <a:t> beschriftet</a:t>
            </a:r>
            <a:r>
              <a:rPr lang="de-DE" dirty="0" smtClean="0"/>
              <a:t>.</a:t>
            </a:r>
          </a:p>
          <a:p>
            <a:r>
              <a:rPr lang="de-DE" dirty="0"/>
              <a:t>Wichtig ist, dass sich horizontal und vertikal benachbarte Felder nur in genau einer Variablen unterscheiden dürfen. </a:t>
            </a:r>
            <a:r>
              <a:rPr lang="de-DE" i="1" dirty="0" smtClean="0"/>
              <a:t>Gray </a:t>
            </a:r>
            <a:r>
              <a:rPr lang="de-DE" i="1" dirty="0"/>
              <a:t>Code </a:t>
            </a:r>
            <a:r>
              <a:rPr lang="de-DE" dirty="0"/>
              <a:t>wird verwendet</a:t>
            </a:r>
            <a:r>
              <a:rPr lang="de-DE" dirty="0" smtClean="0"/>
              <a:t>.</a:t>
            </a:r>
          </a:p>
          <a:p>
            <a:r>
              <a:rPr lang="de-DE" dirty="0"/>
              <a:t>Mithilfe von Wahrheitstabelle wird in einzelnen Feldern Eins eigetragen wenn für die gegebene Variablen-Kombination die entsprechende Zeile eins ist</a:t>
            </a:r>
            <a:r>
              <a:rPr lang="de-DE" dirty="0" smtClean="0"/>
              <a:t>.</a:t>
            </a:r>
          </a:p>
          <a:p>
            <a:r>
              <a:rPr lang="de-DE" dirty="0" err="1"/>
              <a:t>Karnaugh</a:t>
            </a:r>
            <a:r>
              <a:rPr lang="de-DE" dirty="0"/>
              <a:t>-Diagramme eignen sich für die Vereinfachung von Funktionen mit maximal ca. 4–6 Eingangsvariablen; bis 4 Variablen sind sie übersichtlich</a:t>
            </a:r>
            <a:r>
              <a:rPr lang="de-DE" dirty="0" smtClean="0"/>
              <a:t>. Ab dann </a:t>
            </a:r>
            <a:r>
              <a:rPr lang="de-DE" dirty="0" err="1" smtClean="0"/>
              <a:t>spiegelung</a:t>
            </a:r>
            <a:endParaRPr lang="de-DE" dirty="0" smtClean="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43</a:t>
            </a:fld>
            <a:endParaRPr lang="de-DE" altLang="de-DE"/>
          </a:p>
        </p:txBody>
      </p:sp>
    </p:spTree>
    <p:extLst>
      <p:ext uri="{BB962C8B-B14F-4D97-AF65-F5344CB8AC3E}">
        <p14:creationId xmlns:p14="http://schemas.microsoft.com/office/powerpoint/2010/main" val="3747613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 DCBA + DCB!A + D!CBA </a:t>
            </a:r>
            <a:r>
              <a:rPr lang="de-DE" dirty="0" smtClean="0"/>
              <a:t>+ D!CB!A </a:t>
            </a:r>
            <a:r>
              <a:rPr lang="de-DE" dirty="0" smtClean="0"/>
              <a:t>= DB</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44</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130923932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17" name="Ellipse 16"/>
          <p:cNvSpPr/>
          <p:nvPr/>
        </p:nvSpPr>
        <p:spPr bwMode="auto">
          <a:xfrm>
            <a:off x="51054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 name="Gerade Verbindung mit Pfeil 19"/>
          <p:cNvCxnSpPr/>
          <p:nvPr/>
        </p:nvCxnSpPr>
        <p:spPr bwMode="auto">
          <a:xfrm flipH="1" flipV="1">
            <a:off x="1828800" y="990600"/>
            <a:ext cx="3429000" cy="3276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Ellipse 22"/>
          <p:cNvSpPr/>
          <p:nvPr/>
        </p:nvSpPr>
        <p:spPr bwMode="auto">
          <a:xfrm>
            <a:off x="63246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5" name="Gerade Verbindung mit Pfeil 24"/>
          <p:cNvCxnSpPr/>
          <p:nvPr/>
        </p:nvCxnSpPr>
        <p:spPr bwMode="auto">
          <a:xfrm flipH="1" flipV="1">
            <a:off x="2819400" y="990600"/>
            <a:ext cx="3505200" cy="3352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2967221" y="1162050"/>
            <a:ext cx="2233429" cy="4154762"/>
          </a:xfrm>
          <a:custGeom>
            <a:avLst/>
            <a:gdLst>
              <a:gd name="connsiteX0" fmla="*/ 2233429 w 2233429"/>
              <a:gd name="connsiteY0" fmla="*/ 3924300 h 4154762"/>
              <a:gd name="connsiteX1" fmla="*/ 99829 w 2233429"/>
              <a:gd name="connsiteY1" fmla="*/ 3724275 h 4154762"/>
              <a:gd name="connsiteX2" fmla="*/ 547504 w 2233429"/>
              <a:gd name="connsiteY2" fmla="*/ 0 h 4154762"/>
            </a:gdLst>
            <a:ahLst/>
            <a:cxnLst>
              <a:cxn ang="0">
                <a:pos x="connsiteX0" y="connsiteY0"/>
              </a:cxn>
              <a:cxn ang="0">
                <a:pos x="connsiteX1" y="connsiteY1"/>
              </a:cxn>
              <a:cxn ang="0">
                <a:pos x="connsiteX2" y="connsiteY2"/>
              </a:cxn>
            </a:cxnLst>
            <a:rect l="l" t="t" r="r" b="b"/>
            <a:pathLst>
              <a:path w="2233429" h="4154762">
                <a:moveTo>
                  <a:pt x="2233429" y="3924300"/>
                </a:moveTo>
                <a:cubicBezTo>
                  <a:pt x="1307122" y="4151312"/>
                  <a:pt x="380816" y="4378325"/>
                  <a:pt x="99829" y="3724275"/>
                </a:cubicBezTo>
                <a:cubicBezTo>
                  <a:pt x="-181159" y="3070225"/>
                  <a:pt x="183172" y="1535112"/>
                  <a:pt x="547504"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Freihandform 4"/>
          <p:cNvSpPr/>
          <p:nvPr/>
        </p:nvSpPr>
        <p:spPr bwMode="auto">
          <a:xfrm>
            <a:off x="7620000" y="2971800"/>
            <a:ext cx="900953" cy="349624"/>
          </a:xfrm>
          <a:custGeom>
            <a:avLst/>
            <a:gdLst>
              <a:gd name="connsiteX0" fmla="*/ 0 w 900953"/>
              <a:gd name="connsiteY0" fmla="*/ 349624 h 349624"/>
              <a:gd name="connsiteX1" fmla="*/ 443753 w 900953"/>
              <a:gd name="connsiteY1" fmla="*/ 0 h 349624"/>
              <a:gd name="connsiteX2" fmla="*/ 900953 w 900953"/>
              <a:gd name="connsiteY2" fmla="*/ 349624 h 349624"/>
            </a:gdLst>
            <a:ahLst/>
            <a:cxnLst>
              <a:cxn ang="0">
                <a:pos x="connsiteX0" y="connsiteY0"/>
              </a:cxn>
              <a:cxn ang="0">
                <a:pos x="connsiteX1" y="connsiteY1"/>
              </a:cxn>
              <a:cxn ang="0">
                <a:pos x="connsiteX2" y="connsiteY2"/>
              </a:cxn>
            </a:cxnLst>
            <a:rect l="l" t="t" r="r" b="b"/>
            <a:pathLst>
              <a:path w="900953" h="349624">
                <a:moveTo>
                  <a:pt x="0" y="349624"/>
                </a:moveTo>
                <a:cubicBezTo>
                  <a:pt x="146797" y="174812"/>
                  <a:pt x="293594" y="0"/>
                  <a:pt x="443753" y="0"/>
                </a:cubicBezTo>
                <a:cubicBezTo>
                  <a:pt x="593912" y="0"/>
                  <a:pt x="747432" y="174812"/>
                  <a:pt x="900953" y="349624"/>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rot="16200000" flipH="1">
            <a:off x="791136" y="5533465"/>
            <a:ext cx="900953" cy="349624"/>
          </a:xfrm>
          <a:custGeom>
            <a:avLst/>
            <a:gdLst>
              <a:gd name="connsiteX0" fmla="*/ 0 w 900953"/>
              <a:gd name="connsiteY0" fmla="*/ 349624 h 349624"/>
              <a:gd name="connsiteX1" fmla="*/ 443753 w 900953"/>
              <a:gd name="connsiteY1" fmla="*/ 0 h 349624"/>
              <a:gd name="connsiteX2" fmla="*/ 900953 w 900953"/>
              <a:gd name="connsiteY2" fmla="*/ 349624 h 349624"/>
            </a:gdLst>
            <a:ahLst/>
            <a:cxnLst>
              <a:cxn ang="0">
                <a:pos x="connsiteX0" y="connsiteY0"/>
              </a:cxn>
              <a:cxn ang="0">
                <a:pos x="connsiteX1" y="connsiteY1"/>
              </a:cxn>
              <a:cxn ang="0">
                <a:pos x="connsiteX2" y="connsiteY2"/>
              </a:cxn>
            </a:cxnLst>
            <a:rect l="l" t="t" r="r" b="b"/>
            <a:pathLst>
              <a:path w="900953" h="349624">
                <a:moveTo>
                  <a:pt x="0" y="349624"/>
                </a:moveTo>
                <a:cubicBezTo>
                  <a:pt x="146797" y="174812"/>
                  <a:pt x="293594" y="0"/>
                  <a:pt x="443753" y="0"/>
                </a:cubicBezTo>
                <a:cubicBezTo>
                  <a:pt x="593912" y="0"/>
                  <a:pt x="747432" y="174812"/>
                  <a:pt x="900953" y="349624"/>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774277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t>diesem Block </a:t>
            </a:r>
            <a:r>
              <a:rPr lang="de-DE" dirty="0"/>
              <a:t>einige Variablen </a:t>
            </a:r>
            <a:r>
              <a:rPr lang="de-DE" dirty="0" smtClean="0"/>
              <a:t>alle </a:t>
            </a:r>
            <a:r>
              <a:rPr lang="de-DE" dirty="0"/>
              <a:t>Kombinationen durchlaufen, können wir diese aus dem UND Produkt eliminieren. </a:t>
            </a:r>
            <a:r>
              <a:rPr lang="de-DE" dirty="0" smtClean="0"/>
              <a:t>Der </a:t>
            </a:r>
            <a:r>
              <a:rPr lang="de-DE" dirty="0"/>
              <a:t>Block wird nur durch die Feste Variablen dargestellt</a:t>
            </a:r>
            <a:r>
              <a:rPr lang="de-DE" dirty="0" smtClean="0"/>
              <a:t>.</a:t>
            </a:r>
          </a:p>
          <a:p>
            <a:pPr marL="0" indent="0">
              <a:buNone/>
            </a:pPr>
            <a:r>
              <a:rPr lang="de-DE" dirty="0" smtClean="0"/>
              <a:t>Y=CDB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8687145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447800" y="1828800"/>
            <a:ext cx="36576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64504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t>diesem Block </a:t>
            </a:r>
            <a:r>
              <a:rPr lang="de-DE" dirty="0"/>
              <a:t>einige Variablen </a:t>
            </a:r>
            <a:r>
              <a:rPr lang="de-DE" dirty="0" smtClean="0"/>
              <a:t>alle </a:t>
            </a:r>
            <a:r>
              <a:rPr lang="de-DE" dirty="0"/>
              <a:t>Kombinationen durchlaufen, können wir diese aus dem UND Produkt eliminieren. </a:t>
            </a:r>
            <a:r>
              <a:rPr lang="de-DE" dirty="0" smtClean="0"/>
              <a:t>Der </a:t>
            </a:r>
            <a:r>
              <a:rPr lang="de-DE" dirty="0"/>
              <a:t>Block wird nur durch die Feste Variablen dargestellt</a:t>
            </a:r>
            <a:r>
              <a:rPr lang="de-DE" dirty="0" smtClean="0"/>
              <a:t>.</a:t>
            </a:r>
          </a:p>
          <a:p>
            <a:pPr marL="0" indent="0">
              <a:buNone/>
            </a:pPr>
            <a:r>
              <a:rPr lang="de-DE" dirty="0" smtClean="0"/>
              <a:t>Y=DB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295400" y="1828800"/>
            <a:ext cx="38100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Wenn wir bis zwei Variablen an einem Rand haben, und Gray Code verwenden, kann für </a:t>
            </a:r>
            <a:r>
              <a:rPr lang="de-DE" dirty="0" smtClean="0"/>
              <a:t>jeden </a:t>
            </a:r>
            <a:r>
              <a:rPr lang="de-DE" dirty="0"/>
              <a:t>2x1 Block eine Variable eliminiert werden, für </a:t>
            </a:r>
            <a:r>
              <a:rPr lang="de-DE" dirty="0" smtClean="0"/>
              <a:t>jeden 2x2 </a:t>
            </a:r>
            <a:r>
              <a:rPr lang="de-DE" dirty="0"/>
              <a:t>Block zwei Variablen, für </a:t>
            </a:r>
            <a:r>
              <a:rPr lang="de-DE" dirty="0" smtClean="0"/>
              <a:t>jeden </a:t>
            </a:r>
            <a:r>
              <a:rPr lang="de-DE" dirty="0"/>
              <a:t>2x4 Block drei Variablen.      </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47</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Minimierung wird wie folgend gemacht</a:t>
            </a:r>
            <a:r>
              <a:rPr lang="de-DE" dirty="0" smtClean="0"/>
              <a:t>:</a:t>
            </a:r>
          </a:p>
          <a:p>
            <a:r>
              <a:rPr lang="de-DE" dirty="0" smtClean="0"/>
              <a:t>Man </a:t>
            </a:r>
            <a:r>
              <a:rPr lang="de-DE" dirty="0"/>
              <a:t>versucht, möglichst viele horizontal und vertikal benachbarte Felder, die eine 1 </a:t>
            </a:r>
            <a:r>
              <a:rPr lang="de-DE" dirty="0" smtClean="0"/>
              <a:t>enthalten, </a:t>
            </a:r>
            <a:r>
              <a:rPr lang="de-DE" dirty="0"/>
              <a:t>zu rechteckigen zusammenhängenden Blöcken zusammenzufassen. Als Blockgröße sind alle Potenzen von 2 </a:t>
            </a:r>
            <a:r>
              <a:rPr lang="de-DE" dirty="0" smtClean="0"/>
              <a:t>erlaubt</a:t>
            </a:r>
          </a:p>
          <a:p>
            <a:r>
              <a:rPr lang="de-DE" dirty="0"/>
              <a:t>Dabei sind alle 1-Felder mit Blöcken zu </a:t>
            </a:r>
            <a:r>
              <a:rPr lang="de-DE" dirty="0" smtClean="0"/>
              <a:t>erfassen</a:t>
            </a:r>
          </a:p>
          <a:p>
            <a:r>
              <a:rPr lang="de-DE" dirty="0"/>
              <a:t>Ein Block kann unter Umständen über den rechten bzw. unteren Rand des Diagramms fortgesetzt </a:t>
            </a:r>
            <a:r>
              <a:rPr lang="de-DE" dirty="0" smtClean="0"/>
              <a:t>werden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48</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0570985"/>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883262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gebildeten und ausgewählten Blöcke/Päckchen wandelt man nun in </a:t>
            </a:r>
            <a:r>
              <a:rPr lang="de-DE" dirty="0" err="1"/>
              <a:t>Konjunktionsterme</a:t>
            </a:r>
            <a:r>
              <a:rPr lang="de-DE" dirty="0"/>
              <a:t> um. Dabei werden Variablen innerhalb eines Blockes, die in allen Formenkombinationen auftreten, weggelassen</a:t>
            </a:r>
            <a:r>
              <a:rPr lang="de-DE" dirty="0" smtClean="0"/>
              <a:t>.</a:t>
            </a:r>
          </a:p>
          <a:p>
            <a:r>
              <a:rPr lang="de-DE" dirty="0"/>
              <a:t>Diese UND-Verknüpfungen werden durch ODER-Verknüpfungen zusammengefasst und ergeben eine disjunktive Minimalform</a:t>
            </a:r>
            <a:r>
              <a:rPr lang="de-DE" dirty="0" smtClean="0"/>
              <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49</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449748718"/>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427835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Wir </a:t>
            </a:r>
            <a:r>
              <a:rPr lang="de-DE" dirty="0"/>
              <a:t>definieren als Hold Time die Zeit die Eingang D2 nach der aktiven Taktflanke </a:t>
            </a:r>
            <a:r>
              <a:rPr lang="de-DE" dirty="0" smtClean="0"/>
              <a:t>(im Bezug auf die Flanke) noch </a:t>
            </a:r>
            <a:r>
              <a:rPr lang="de-DE" dirty="0"/>
              <a:t>unverändert bleiben muss (also im D2(i) Zustand) so dass D2(i) im Flipflop gespeichert wird. </a:t>
            </a: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883296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Glitch</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50</a:t>
            </a:fld>
            <a:endParaRPr lang="de-DE" altLang="de-DE"/>
          </a:p>
        </p:txBody>
      </p:sp>
    </p:spTree>
    <p:extLst>
      <p:ext uri="{BB962C8B-B14F-4D97-AF65-F5344CB8AC3E}">
        <p14:creationId xmlns:p14="http://schemas.microsoft.com/office/powerpoint/2010/main" val="1688736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Verwendung minimaler Logik führt oft zu einem Problem genannt </a:t>
            </a:r>
            <a:r>
              <a:rPr lang="de-DE" dirty="0" err="1"/>
              <a:t>Glitch</a:t>
            </a:r>
            <a:r>
              <a:rPr lang="de-DE" dirty="0"/>
              <a: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505354637"/>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6" name="Gerade Verbindung 5"/>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12" name="Textfeld 11"/>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15" name="Textfeld 14"/>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16" name="Gerade Verbindung 15"/>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2819400" y="2133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1447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1447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2362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1447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1676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1371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2819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2819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2819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3048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2743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3200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1822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1898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2057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2057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2057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3124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1600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1905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2209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2971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2971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2590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1447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1676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1676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3048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6" name="Ellipse 14345"/>
          <p:cNvSpPr/>
          <p:nvPr/>
        </p:nvSpPr>
        <p:spPr bwMode="auto">
          <a:xfrm>
            <a:off x="5105400" y="4495800"/>
            <a:ext cx="685800" cy="1295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48" name="Gerade Verbindung mit Pfeil 14347"/>
          <p:cNvCxnSpPr>
            <a:stCxn id="14346" idx="0"/>
          </p:cNvCxnSpPr>
          <p:nvPr/>
        </p:nvCxnSpPr>
        <p:spPr bwMode="auto">
          <a:xfrm flipH="1" flipV="1">
            <a:off x="4419600" y="3733800"/>
            <a:ext cx="10287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9" name="Ellipse 14348"/>
          <p:cNvSpPr/>
          <p:nvPr/>
        </p:nvSpPr>
        <p:spPr bwMode="auto">
          <a:xfrm>
            <a:off x="2590800" y="5029200"/>
            <a:ext cx="1828800" cy="914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51" name="Gerade Verbindung mit Pfeil 14350"/>
          <p:cNvCxnSpPr/>
          <p:nvPr/>
        </p:nvCxnSpPr>
        <p:spPr bwMode="auto">
          <a:xfrm flipV="1">
            <a:off x="3124200" y="2438400"/>
            <a:ext cx="6858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1690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a:t>
            </a:r>
            <a:r>
              <a:rPr lang="de-DE" dirty="0"/>
              <a:t>= </a:t>
            </a:r>
            <a:r>
              <a:rPr lang="de-DE" dirty="0" smtClean="0"/>
              <a:t>!</a:t>
            </a:r>
            <a:r>
              <a:rPr lang="de-DE" dirty="0" err="1" smtClean="0"/>
              <a:t>Sel</a:t>
            </a:r>
            <a:r>
              <a:rPr lang="de-DE" dirty="0" smtClean="0"/>
              <a:t> </a:t>
            </a:r>
            <a:r>
              <a:rPr lang="de-DE" dirty="0"/>
              <a:t>A + </a:t>
            </a:r>
            <a:r>
              <a:rPr lang="de-DE" dirty="0" err="1" smtClean="0"/>
              <a:t>Sel</a:t>
            </a:r>
            <a:r>
              <a:rPr lang="de-DE" dirty="0" smtClean="0"/>
              <a:t> B</a:t>
            </a:r>
          </a:p>
          <a:p>
            <a:r>
              <a:rPr lang="de-DE" dirty="0" smtClean="0"/>
              <a:t>Nehmen </a:t>
            </a:r>
            <a:r>
              <a:rPr lang="de-DE" dirty="0"/>
              <a:t>wir </a:t>
            </a:r>
            <a:r>
              <a:rPr lang="de-DE" dirty="0" smtClean="0"/>
              <a:t>an, </a:t>
            </a:r>
            <a:r>
              <a:rPr lang="de-DE" dirty="0"/>
              <a:t>dass beide Eingänge </a:t>
            </a:r>
            <a:r>
              <a:rPr lang="de-DE" dirty="0" smtClean="0"/>
              <a:t>„1“ sind: </a:t>
            </a:r>
            <a:r>
              <a:rPr lang="de-DE" dirty="0"/>
              <a:t>A = B = </a:t>
            </a:r>
            <a:r>
              <a:rPr lang="de-DE" dirty="0" smtClean="0"/>
              <a:t>1</a:t>
            </a:r>
          </a:p>
          <a:p>
            <a:r>
              <a:rPr lang="de-DE" dirty="0" err="1"/>
              <a:t>Sel</a:t>
            </a:r>
            <a:r>
              <a:rPr lang="de-DE" dirty="0"/>
              <a:t> ist anfangs 1 und ändert sich auf </a:t>
            </a:r>
            <a:r>
              <a:rPr lang="de-DE" dirty="0" smtClean="0"/>
              <a:t>0 -&gt; wir erwarten Y = 1</a:t>
            </a:r>
            <a:endParaRPr lang="de-DE" dirty="0"/>
          </a:p>
          <a:p>
            <a:r>
              <a:rPr lang="de-DE" dirty="0"/>
              <a:t>Ein kurze Zeit sehen beide AND Gatter den Select Eingang 0, wir bekommen für eine kurze Zeit 0 am </a:t>
            </a:r>
            <a:r>
              <a:rPr lang="de-DE" dirty="0" smtClean="0"/>
              <a:t>Ausgang</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52</a:t>
            </a:fld>
            <a:endParaRPr lang="de-DE" altLang="de-DE"/>
          </a:p>
        </p:txBody>
      </p:sp>
      <p:cxnSp>
        <p:nvCxnSpPr>
          <p:cNvPr id="17" name="Gerade Verbindung 16"/>
          <p:cNvCxnSpPr/>
          <p:nvPr/>
        </p:nvCxnSpPr>
        <p:spPr bwMode="auto">
          <a:xfrm>
            <a:off x="28194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2590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2590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3505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2590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2819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2514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4648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3962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3962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3962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4191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3886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4343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2965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3041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3200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3200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3200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4267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2743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3048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3352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4114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4114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3733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4876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2590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2819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2819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4191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4876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1752600" y="48768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1828800" y="5257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1143000" y="5791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flipH="1">
            <a:off x="2209800" y="54102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2286000" y="5410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22860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6858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838200" y="4572000"/>
            <a:ext cx="405880" cy="276999"/>
          </a:xfrm>
          <a:prstGeom prst="rect">
            <a:avLst/>
          </a:prstGeom>
          <a:noFill/>
        </p:spPr>
        <p:txBody>
          <a:bodyPr wrap="none" rtlCol="0">
            <a:spAutoFit/>
          </a:bodyPr>
          <a:lstStyle/>
          <a:p>
            <a:r>
              <a:rPr lang="de-DE" dirty="0" err="1" smtClean="0"/>
              <a:t>Sel</a:t>
            </a:r>
            <a:endParaRPr lang="de-DE" dirty="0"/>
          </a:p>
        </p:txBody>
      </p:sp>
      <p:sp>
        <p:nvSpPr>
          <p:cNvPr id="66" name="Textfeld 65"/>
          <p:cNvSpPr txBox="1"/>
          <p:nvPr/>
        </p:nvSpPr>
        <p:spPr>
          <a:xfrm>
            <a:off x="2691903" y="25146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2514600" y="5410200"/>
            <a:ext cx="508474" cy="276999"/>
          </a:xfrm>
          <a:prstGeom prst="rect">
            <a:avLst/>
          </a:prstGeom>
          <a:noFill/>
        </p:spPr>
        <p:txBody>
          <a:bodyPr wrap="none" rtlCol="0">
            <a:spAutoFit/>
          </a:bodyPr>
          <a:lstStyle/>
          <a:p>
            <a:r>
              <a:rPr lang="de-DE" dirty="0" err="1" smtClean="0"/>
              <a:t>SelB</a:t>
            </a:r>
            <a:endParaRPr lang="de-DE" dirty="0"/>
          </a:p>
        </p:txBody>
      </p:sp>
      <p:sp>
        <p:nvSpPr>
          <p:cNvPr id="68" name="Textfeld 67"/>
          <p:cNvSpPr txBox="1"/>
          <p:nvPr/>
        </p:nvSpPr>
        <p:spPr>
          <a:xfrm>
            <a:off x="6688711" y="3429000"/>
            <a:ext cx="287258" cy="276999"/>
          </a:xfrm>
          <a:prstGeom prst="rect">
            <a:avLst/>
          </a:prstGeom>
          <a:noFill/>
        </p:spPr>
        <p:txBody>
          <a:bodyPr wrap="none" rtlCol="0">
            <a:spAutoFit/>
          </a:bodyPr>
          <a:lstStyle/>
          <a:p>
            <a:r>
              <a:rPr lang="de-DE" dirty="0" smtClean="0"/>
              <a:t>Y</a:t>
            </a:r>
            <a:endParaRPr lang="de-DE" dirty="0"/>
          </a:p>
        </p:txBody>
      </p:sp>
      <p:sp>
        <p:nvSpPr>
          <p:cNvPr id="69" name="Textfeld 68"/>
          <p:cNvSpPr txBox="1"/>
          <p:nvPr/>
        </p:nvSpPr>
        <p:spPr>
          <a:xfrm>
            <a:off x="2286000" y="6019800"/>
            <a:ext cx="287258" cy="276999"/>
          </a:xfrm>
          <a:prstGeom prst="rect">
            <a:avLst/>
          </a:prstGeom>
          <a:noFill/>
        </p:spPr>
        <p:txBody>
          <a:bodyPr wrap="none" rtlCol="0">
            <a:spAutoFit/>
          </a:bodyPr>
          <a:lstStyle/>
          <a:p>
            <a:r>
              <a:rPr lang="de-DE" dirty="0" smtClean="0"/>
              <a:t>Y</a:t>
            </a:r>
            <a:endParaRPr lang="de-DE" dirty="0"/>
          </a:p>
        </p:txBody>
      </p:sp>
    </p:spTree>
    <p:extLst>
      <p:ext uri="{BB962C8B-B14F-4D97-AF65-F5344CB8AC3E}">
        <p14:creationId xmlns:p14="http://schemas.microsoft.com/office/powerpoint/2010/main" val="2820732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Ist Glich ein Problem?</a:t>
            </a:r>
          </a:p>
          <a:p>
            <a:r>
              <a:rPr lang="de-DE" dirty="0" smtClean="0"/>
              <a:t>Synchrone </a:t>
            </a:r>
            <a:r>
              <a:rPr lang="de-DE" dirty="0"/>
              <a:t>S</a:t>
            </a:r>
            <a:r>
              <a:rPr lang="de-DE" dirty="0" smtClean="0"/>
              <a:t>chaltungen: Unproblematisch </a:t>
            </a:r>
            <a:r>
              <a:rPr lang="de-DE" dirty="0"/>
              <a:t>falls es kürzere Zeit </a:t>
            </a:r>
            <a:r>
              <a:rPr lang="de-DE" dirty="0" smtClean="0"/>
              <a:t>als eine Taktperiode dauert</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53</a:t>
            </a:fld>
            <a:endParaRPr lang="de-DE" altLang="de-DE"/>
          </a:p>
        </p:txBody>
      </p:sp>
      <p:sp>
        <p:nvSpPr>
          <p:cNvPr id="62" name="Rechteck 61"/>
          <p:cNvSpPr/>
          <p:nvPr/>
        </p:nvSpPr>
        <p:spPr bwMode="auto">
          <a:xfrm>
            <a:off x="16764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0" name="Gerade Verbindung 69"/>
          <p:cNvCxnSpPr/>
          <p:nvPr/>
        </p:nvCxnSpPr>
        <p:spPr bwMode="auto">
          <a:xfrm>
            <a:off x="16764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H="1">
            <a:off x="16764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H="1">
            <a:off x="1219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Ellipse 72"/>
          <p:cNvSpPr/>
          <p:nvPr/>
        </p:nvSpPr>
        <p:spPr bwMode="auto">
          <a:xfrm>
            <a:off x="2971800" y="36576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4" name="Gerade Verbindung mit Pfeil 73"/>
          <p:cNvCxnSpPr/>
          <p:nvPr/>
        </p:nvCxnSpPr>
        <p:spPr bwMode="auto">
          <a:xfrm>
            <a:off x="24384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Rechteck 74"/>
          <p:cNvSpPr/>
          <p:nvPr/>
        </p:nvSpPr>
        <p:spPr bwMode="auto">
          <a:xfrm>
            <a:off x="42672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6" name="Gerade Verbindung 75"/>
          <p:cNvCxnSpPr/>
          <p:nvPr/>
        </p:nvCxnSpPr>
        <p:spPr bwMode="auto">
          <a:xfrm>
            <a:off x="42672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flipH="1">
            <a:off x="42672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flipH="1">
            <a:off x="3810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37338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 name="Gruppieren 5"/>
          <p:cNvGrpSpPr/>
          <p:nvPr/>
        </p:nvGrpSpPr>
        <p:grpSpPr>
          <a:xfrm>
            <a:off x="3505200" y="3352800"/>
            <a:ext cx="1143000" cy="381000"/>
            <a:chOff x="1524000" y="5943600"/>
            <a:chExt cx="1143000" cy="381000"/>
          </a:xfrm>
        </p:grpSpPr>
        <p:cxnSp>
          <p:nvCxnSpPr>
            <p:cNvPr id="111" name="Gerade Verbindung 110"/>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Gerade Verbindung 112"/>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2286000" y="5943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1524000" y="59436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4092676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die Möglichkeit eines </a:t>
            </a:r>
            <a:r>
              <a:rPr lang="de-DE" dirty="0" err="1" smtClean="0"/>
              <a:t>Glitch</a:t>
            </a:r>
            <a:r>
              <a:rPr lang="de-DE" dirty="0" smtClean="0"/>
              <a:t>-es aus </a:t>
            </a:r>
            <a:r>
              <a:rPr lang="de-DE" dirty="0" err="1" smtClean="0"/>
              <a:t>Karnaugh</a:t>
            </a:r>
            <a:r>
              <a:rPr lang="de-DE" dirty="0" smtClean="0"/>
              <a:t> </a:t>
            </a:r>
            <a:r>
              <a:rPr lang="de-DE" dirty="0"/>
              <a:t>Tabelle </a:t>
            </a:r>
            <a:r>
              <a:rPr lang="de-DE" dirty="0" smtClean="0"/>
              <a:t>erkennen</a:t>
            </a:r>
          </a:p>
          <a:p>
            <a:r>
              <a:rPr lang="de-DE" dirty="0"/>
              <a:t>Zwei Gruppen sind </a:t>
            </a:r>
            <a:r>
              <a:rPr lang="de-DE" dirty="0" smtClean="0"/>
              <a:t>getrennt</a:t>
            </a:r>
            <a:r>
              <a:rPr lang="de-DE" dirty="0"/>
              <a:t> </a:t>
            </a:r>
            <a:r>
              <a:rPr lang="de-DE" dirty="0" smtClean="0"/>
              <a:t>und liegen </a:t>
            </a:r>
            <a:r>
              <a:rPr lang="de-DE" dirty="0" err="1" smtClean="0"/>
              <a:t>naheinander</a:t>
            </a:r>
            <a:r>
              <a:rPr lang="de-DE" dirty="0" smtClean="0"/>
              <a:t>.</a:t>
            </a:r>
          </a:p>
          <a:p>
            <a:r>
              <a:rPr lang="de-DE" dirty="0"/>
              <a:t>Wenn sich </a:t>
            </a:r>
            <a:r>
              <a:rPr lang="de-DE" dirty="0" smtClean="0"/>
              <a:t>die </a:t>
            </a:r>
            <a:r>
              <a:rPr lang="de-DE" dirty="0"/>
              <a:t>Variable </a:t>
            </a:r>
            <a:r>
              <a:rPr lang="de-DE" dirty="0" err="1"/>
              <a:t>Sel</a:t>
            </a:r>
            <a:r>
              <a:rPr lang="de-DE" dirty="0"/>
              <a:t> von 1 auf 0 oder 1 auf 0 ändert, für A = B = 1, wird die Gruppe 1 „ausgeschaltet“ (bzw. ihre UND Funktion wird 0) und 2 eingeschaltet (bzw. ihre UND Funktion wird 1</a:t>
            </a:r>
            <a:r>
              <a:rPr lang="de-DE" dirty="0" smtClean="0"/>
              <a:t>)</a:t>
            </a:r>
          </a:p>
          <a:p>
            <a:r>
              <a:rPr lang="de-DE" dirty="0"/>
              <a:t>Wenn das nicht synchron passiert, können wir 0 als </a:t>
            </a:r>
            <a:r>
              <a:rPr lang="de-DE" dirty="0" err="1"/>
              <a:t>Glitch</a:t>
            </a:r>
            <a:r>
              <a:rPr lang="de-DE" dirty="0"/>
              <a:t> bekommen.</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54</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2794931911"/>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Tree>
    <p:extLst>
      <p:ext uri="{BB962C8B-B14F-4D97-AF65-F5344CB8AC3E}">
        <p14:creationId xmlns:p14="http://schemas.microsoft.com/office/powerpoint/2010/main" val="758773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a:t>
            </a:r>
            <a:r>
              <a:rPr lang="de-DE" dirty="0" smtClean="0"/>
              <a:t>ein </a:t>
            </a:r>
            <a:r>
              <a:rPr lang="de-DE" dirty="0" err="1"/>
              <a:t>Glitch</a:t>
            </a:r>
            <a:r>
              <a:rPr lang="de-DE" dirty="0"/>
              <a:t> verhindern indem man eine zusätzliche Gruppe </a:t>
            </a:r>
            <a:r>
              <a:rPr lang="de-DE" dirty="0" smtClean="0"/>
              <a:t>3 </a:t>
            </a:r>
            <a:r>
              <a:rPr lang="de-DE" dirty="0"/>
              <a:t>hinzufügt die als </a:t>
            </a:r>
            <a:r>
              <a:rPr lang="de-DE" dirty="0" smtClean="0"/>
              <a:t>„Brücke“ </a:t>
            </a:r>
            <a:r>
              <a:rPr lang="de-DE" dirty="0"/>
              <a:t>zwischen den Gruppen 1 und 2 dient</a:t>
            </a:r>
            <a:r>
              <a:rPr lang="de-DE" dirty="0" smtClean="0"/>
              <a:t>.</a:t>
            </a:r>
          </a:p>
          <a:p>
            <a:r>
              <a:rPr lang="de-DE" dirty="0" smtClean="0"/>
              <a:t>A &amp; B</a:t>
            </a:r>
          </a:p>
          <a:p>
            <a:r>
              <a:rPr lang="de-DE" dirty="0"/>
              <a:t>Beim </a:t>
            </a:r>
            <a:r>
              <a:rPr lang="de-DE" dirty="0" err="1"/>
              <a:t>Sel</a:t>
            </a:r>
            <a:r>
              <a:rPr lang="de-DE" dirty="0"/>
              <a:t> Änderung (für A = B = 1) wird die Gruppe 3 nicht ausgeschaltet – Select ist nicht als Variable vorhanden. Das verhindert ein 0-Glitch.</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55</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3550754376"/>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
        <p:nvSpPr>
          <p:cNvPr id="18" name="Abgerundetes Rechteck 17"/>
          <p:cNvSpPr/>
          <p:nvPr/>
        </p:nvSpPr>
        <p:spPr bwMode="auto">
          <a:xfrm>
            <a:off x="3810000" y="5105400"/>
            <a:ext cx="2133600" cy="5334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 name="Gerade Verbindung mit Pfeil 7"/>
          <p:cNvCxnSpPr/>
          <p:nvPr/>
        </p:nvCxnSpPr>
        <p:spPr bwMode="auto">
          <a:xfrm flipV="1">
            <a:off x="3276600" y="5638800"/>
            <a:ext cx="5334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feld 20"/>
          <p:cNvSpPr txBox="1"/>
          <p:nvPr/>
        </p:nvSpPr>
        <p:spPr>
          <a:xfrm>
            <a:off x="3429000" y="6172200"/>
            <a:ext cx="269626" cy="276999"/>
          </a:xfrm>
          <a:prstGeom prst="rect">
            <a:avLst/>
          </a:prstGeom>
          <a:noFill/>
        </p:spPr>
        <p:txBody>
          <a:bodyPr wrap="none" rtlCol="0">
            <a:spAutoFit/>
          </a:bodyPr>
          <a:lstStyle/>
          <a:p>
            <a:r>
              <a:rPr lang="de-DE" dirty="0" smtClean="0"/>
              <a:t>3</a:t>
            </a:r>
            <a:endParaRPr lang="de-DE" dirty="0"/>
          </a:p>
        </p:txBody>
      </p:sp>
    </p:spTree>
    <p:extLst>
      <p:ext uri="{BB962C8B-B14F-4D97-AF65-F5344CB8AC3E}">
        <p14:creationId xmlns:p14="http://schemas.microsoft.com/office/powerpoint/2010/main" val="4066172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Glitch</a:t>
            </a:r>
            <a:r>
              <a:rPr lang="de-DE" dirty="0"/>
              <a:t>-freie Schaltungen sind normalerweise komplizierter als die minimalen </a:t>
            </a:r>
            <a:r>
              <a:rPr lang="de-DE" dirty="0" smtClean="0"/>
              <a:t>Schaltungen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56</a:t>
            </a:fld>
            <a:endParaRPr lang="de-DE" altLang="de-DE"/>
          </a:p>
        </p:txBody>
      </p:sp>
      <p:cxnSp>
        <p:nvCxnSpPr>
          <p:cNvPr id="29" name="Gerade Verbindung 28"/>
          <p:cNvCxnSpPr/>
          <p:nvPr/>
        </p:nvCxnSpPr>
        <p:spPr bwMode="auto">
          <a:xfrm>
            <a:off x="2819400" y="4953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3352800" y="42672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3352800" y="4267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3352800" y="5181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Bogen 32"/>
          <p:cNvSpPr/>
          <p:nvPr/>
        </p:nvSpPr>
        <p:spPr bwMode="auto">
          <a:xfrm flipV="1">
            <a:off x="3657600" y="42672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4" name="Gerade Verbindung 33"/>
          <p:cNvCxnSpPr/>
          <p:nvPr/>
        </p:nvCxnSpPr>
        <p:spPr bwMode="auto">
          <a:xfrm>
            <a:off x="1600200" y="4495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p:cNvSpPr txBox="1"/>
          <p:nvPr/>
        </p:nvSpPr>
        <p:spPr>
          <a:xfrm>
            <a:off x="1600200" y="4191000"/>
            <a:ext cx="405880" cy="276999"/>
          </a:xfrm>
          <a:prstGeom prst="rect">
            <a:avLst/>
          </a:prstGeom>
          <a:noFill/>
        </p:spPr>
        <p:txBody>
          <a:bodyPr wrap="none" rtlCol="0">
            <a:spAutoFit/>
          </a:bodyPr>
          <a:lstStyle/>
          <a:p>
            <a:r>
              <a:rPr lang="de-DE" dirty="0" err="1" smtClean="0"/>
              <a:t>Sel</a:t>
            </a:r>
            <a:endParaRPr lang="de-DE" dirty="0"/>
          </a:p>
        </p:txBody>
      </p:sp>
      <p:cxnSp>
        <p:nvCxnSpPr>
          <p:cNvPr id="37" name="Gerade Verbindung 36"/>
          <p:cNvCxnSpPr/>
          <p:nvPr/>
        </p:nvCxnSpPr>
        <p:spPr bwMode="auto">
          <a:xfrm>
            <a:off x="28194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3352800" y="5638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p:nvPr/>
        </p:nvCxnSpPr>
        <p:spPr bwMode="auto">
          <a:xfrm>
            <a:off x="3352800" y="5638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Bogen 40"/>
          <p:cNvSpPr/>
          <p:nvPr/>
        </p:nvSpPr>
        <p:spPr bwMode="auto">
          <a:xfrm flipV="1">
            <a:off x="3657600" y="5638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2" name="Gerade Verbindung 41"/>
          <p:cNvCxnSpPr/>
          <p:nvPr/>
        </p:nvCxnSpPr>
        <p:spPr bwMode="auto">
          <a:xfrm>
            <a:off x="2819400" y="5867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feld 42"/>
          <p:cNvSpPr txBox="1"/>
          <p:nvPr/>
        </p:nvSpPr>
        <p:spPr>
          <a:xfrm>
            <a:off x="2514600" y="5562600"/>
            <a:ext cx="405881" cy="276999"/>
          </a:xfrm>
          <a:prstGeom prst="rect">
            <a:avLst/>
          </a:prstGeom>
          <a:noFill/>
        </p:spPr>
        <p:txBody>
          <a:bodyPr wrap="none" rtlCol="0">
            <a:spAutoFit/>
          </a:bodyPr>
          <a:lstStyle/>
          <a:p>
            <a:r>
              <a:rPr lang="de-DE" dirty="0" err="1" smtClean="0"/>
              <a:t>Sel</a:t>
            </a:r>
            <a:endParaRPr lang="de-DE" dirty="0"/>
          </a:p>
        </p:txBody>
      </p:sp>
      <p:sp>
        <p:nvSpPr>
          <p:cNvPr id="44" name="Textfeld 43"/>
          <p:cNvSpPr txBox="1"/>
          <p:nvPr/>
        </p:nvSpPr>
        <p:spPr>
          <a:xfrm>
            <a:off x="2590801" y="6019800"/>
            <a:ext cx="287258" cy="276999"/>
          </a:xfrm>
          <a:prstGeom prst="rect">
            <a:avLst/>
          </a:prstGeom>
          <a:noFill/>
        </p:spPr>
        <p:txBody>
          <a:bodyPr wrap="none" rtlCol="0">
            <a:spAutoFit/>
          </a:bodyPr>
          <a:lstStyle/>
          <a:p>
            <a:r>
              <a:rPr lang="de-DE" dirty="0" smtClean="0"/>
              <a:t>B</a:t>
            </a:r>
            <a:endParaRPr lang="de-DE" dirty="0"/>
          </a:p>
        </p:txBody>
      </p:sp>
      <p:sp>
        <p:nvSpPr>
          <p:cNvPr id="45" name="Textfeld 44"/>
          <p:cNvSpPr txBox="1"/>
          <p:nvPr/>
        </p:nvSpPr>
        <p:spPr>
          <a:xfrm>
            <a:off x="2573911" y="4642105"/>
            <a:ext cx="287258" cy="276999"/>
          </a:xfrm>
          <a:prstGeom prst="rect">
            <a:avLst/>
          </a:prstGeom>
          <a:noFill/>
        </p:spPr>
        <p:txBody>
          <a:bodyPr wrap="none" rtlCol="0">
            <a:spAutoFit/>
          </a:bodyPr>
          <a:lstStyle/>
          <a:p>
            <a:r>
              <a:rPr lang="de-DE" dirty="0" smtClean="0"/>
              <a:t>A</a:t>
            </a:r>
            <a:endParaRPr lang="de-DE" dirty="0"/>
          </a:p>
        </p:txBody>
      </p:sp>
      <p:cxnSp>
        <p:nvCxnSpPr>
          <p:cNvPr id="46" name="Gerade Verbindung 45"/>
          <p:cNvCxnSpPr/>
          <p:nvPr/>
        </p:nvCxnSpPr>
        <p:spPr bwMode="auto">
          <a:xfrm>
            <a:off x="4495800" y="47183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4495800" y="6096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Bogen 47"/>
          <p:cNvSpPr/>
          <p:nvPr/>
        </p:nvSpPr>
        <p:spPr bwMode="auto">
          <a:xfrm>
            <a:off x="5257800" y="48768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Bogen 48"/>
          <p:cNvSpPr/>
          <p:nvPr/>
        </p:nvSpPr>
        <p:spPr bwMode="auto">
          <a:xfrm>
            <a:off x="5257800" y="48768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0" name="Gerade Verbindung 49"/>
          <p:cNvCxnSpPr/>
          <p:nvPr/>
        </p:nvCxnSpPr>
        <p:spPr bwMode="auto">
          <a:xfrm flipH="1">
            <a:off x="5524500" y="48768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H="1">
            <a:off x="5486400" y="59436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Bogen 51"/>
          <p:cNvSpPr/>
          <p:nvPr/>
        </p:nvSpPr>
        <p:spPr bwMode="auto">
          <a:xfrm flipV="1">
            <a:off x="5257800" y="44196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3" name="Gerade Verbindung 52"/>
          <p:cNvCxnSpPr/>
          <p:nvPr/>
        </p:nvCxnSpPr>
        <p:spPr bwMode="auto">
          <a:xfrm>
            <a:off x="5029200" y="47244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5029200" y="5410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5029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5029200" y="5791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a:off x="6553200" y="5410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3352800" y="6553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9" name="Gruppieren 58"/>
          <p:cNvGrpSpPr/>
          <p:nvPr/>
        </p:nvGrpSpPr>
        <p:grpSpPr>
          <a:xfrm>
            <a:off x="2133600" y="4267200"/>
            <a:ext cx="624052" cy="457200"/>
            <a:chOff x="1524000" y="2971800"/>
            <a:chExt cx="1447800" cy="1060704"/>
          </a:xfrm>
        </p:grpSpPr>
        <p:cxnSp>
          <p:nvCxnSpPr>
            <p:cNvPr id="60" name="Gerade Verbindung 59"/>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Ellipse 60"/>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2" name="Gleichschenkliges Dreieck 61"/>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3" name="Gerade Verbindung 62"/>
          <p:cNvCxnSpPr/>
          <p:nvPr/>
        </p:nvCxnSpPr>
        <p:spPr bwMode="auto">
          <a:xfrm>
            <a:off x="2743200" y="44958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44958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flipH="1">
            <a:off x="1828800" y="58674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691903" y="41910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6688711" y="5105400"/>
            <a:ext cx="287258" cy="276999"/>
          </a:xfrm>
          <a:prstGeom prst="rect">
            <a:avLst/>
          </a:prstGeom>
          <a:noFill/>
        </p:spPr>
        <p:txBody>
          <a:bodyPr wrap="none" rtlCol="0">
            <a:spAutoFit/>
          </a:bodyPr>
          <a:lstStyle/>
          <a:p>
            <a:r>
              <a:rPr lang="de-DE" dirty="0" smtClean="0"/>
              <a:t>Y</a:t>
            </a:r>
            <a:endParaRPr lang="de-DE" dirty="0"/>
          </a:p>
        </p:txBody>
      </p:sp>
      <p:cxnSp>
        <p:nvCxnSpPr>
          <p:cNvPr id="68" name="Gerade Verbindung 67"/>
          <p:cNvCxnSpPr/>
          <p:nvPr/>
        </p:nvCxnSpPr>
        <p:spPr bwMode="auto">
          <a:xfrm>
            <a:off x="3352800" y="2971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3352800" y="2971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352800" y="3886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Bogen 70"/>
          <p:cNvSpPr/>
          <p:nvPr/>
        </p:nvSpPr>
        <p:spPr bwMode="auto">
          <a:xfrm flipV="1">
            <a:off x="3657600" y="2971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2" name="Gerade Verbindung 71"/>
          <p:cNvCxnSpPr/>
          <p:nvPr/>
        </p:nvCxnSpPr>
        <p:spPr bwMode="auto">
          <a:xfrm>
            <a:off x="4495800" y="34290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5181600" y="3429000"/>
            <a:ext cx="0" cy="1600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5181600" y="5029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819400" y="3657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a:off x="2819400" y="3200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feld 76"/>
          <p:cNvSpPr txBox="1"/>
          <p:nvPr/>
        </p:nvSpPr>
        <p:spPr>
          <a:xfrm>
            <a:off x="2590800" y="2971800"/>
            <a:ext cx="287258" cy="276999"/>
          </a:xfrm>
          <a:prstGeom prst="rect">
            <a:avLst/>
          </a:prstGeom>
          <a:noFill/>
        </p:spPr>
        <p:txBody>
          <a:bodyPr wrap="none" rtlCol="0">
            <a:spAutoFit/>
          </a:bodyPr>
          <a:lstStyle/>
          <a:p>
            <a:r>
              <a:rPr lang="de-DE" dirty="0" smtClean="0"/>
              <a:t>A</a:t>
            </a:r>
            <a:endParaRPr lang="de-DE" dirty="0"/>
          </a:p>
        </p:txBody>
      </p:sp>
      <p:sp>
        <p:nvSpPr>
          <p:cNvPr id="78" name="Textfeld 77"/>
          <p:cNvSpPr txBox="1"/>
          <p:nvPr/>
        </p:nvSpPr>
        <p:spPr>
          <a:xfrm>
            <a:off x="2590800" y="3429000"/>
            <a:ext cx="287258" cy="276999"/>
          </a:xfrm>
          <a:prstGeom prst="rect">
            <a:avLst/>
          </a:prstGeom>
          <a:noFill/>
        </p:spPr>
        <p:txBody>
          <a:bodyPr wrap="none" rtlCol="0">
            <a:spAutoFit/>
          </a:bodyPr>
          <a:lstStyle/>
          <a:p>
            <a:r>
              <a:rPr lang="de-DE" dirty="0" smtClean="0"/>
              <a:t>B</a:t>
            </a:r>
            <a:endParaRPr lang="de-DE" dirty="0"/>
          </a:p>
        </p:txBody>
      </p:sp>
    </p:spTree>
    <p:extLst>
      <p:ext uri="{BB962C8B-B14F-4D97-AF65-F5344CB8AC3E}">
        <p14:creationId xmlns:p14="http://schemas.microsoft.com/office/powerpoint/2010/main" val="134602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Beachten wir, </a:t>
            </a:r>
            <a:r>
              <a:rPr lang="de-DE" dirty="0"/>
              <a:t>dass die </a:t>
            </a:r>
            <a:r>
              <a:rPr lang="de-DE" dirty="0" smtClean="0"/>
              <a:t>kombinatorischen Schaltungen, </a:t>
            </a:r>
            <a:r>
              <a:rPr lang="de-DE" dirty="0"/>
              <a:t>implementiert als disjunktive </a:t>
            </a:r>
            <a:r>
              <a:rPr lang="de-DE" dirty="0" smtClean="0"/>
              <a:t>Normalform, </a:t>
            </a:r>
            <a:r>
              <a:rPr lang="de-DE" dirty="0"/>
              <a:t>kein 1-Glitch erzeugen </a:t>
            </a:r>
            <a:r>
              <a:rPr lang="de-DE" dirty="0" smtClean="0"/>
              <a:t>können (unter </a:t>
            </a:r>
            <a:r>
              <a:rPr lang="de-DE" dirty="0"/>
              <a:t>Annahme dass sich nur eine Eingangsvariable </a:t>
            </a:r>
            <a:r>
              <a:rPr lang="de-DE" dirty="0" smtClean="0"/>
              <a:t>ändert)</a:t>
            </a:r>
          </a:p>
          <a:p>
            <a:r>
              <a:rPr lang="de-DE" dirty="0"/>
              <a:t>Logische null bekommt man am Ausgang nur wenn alle UND Gatter null sind. Einzige Möglichkeit für </a:t>
            </a:r>
            <a:r>
              <a:rPr lang="de-DE" dirty="0" err="1"/>
              <a:t>Glitch</a:t>
            </a:r>
            <a:r>
              <a:rPr lang="de-DE" dirty="0"/>
              <a:t> 1 wäre wenn ein UND Gate kurze Zeit 1 wird. Das kann nicht passieren wenn sich nur eine Variable </a:t>
            </a:r>
            <a:r>
              <a:rPr lang="de-DE" dirty="0" smtClean="0"/>
              <a:t>ändert</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57</a:t>
            </a:fld>
            <a:endParaRPr lang="de-DE" altLang="de-DE"/>
          </a:p>
        </p:txBody>
      </p:sp>
    </p:spTree>
    <p:extLst>
      <p:ext uri="{BB962C8B-B14F-4D97-AF65-F5344CB8AC3E}">
        <p14:creationId xmlns:p14="http://schemas.microsoft.com/office/powerpoint/2010/main" val="1984171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Kombinatorischen </a:t>
            </a:r>
            <a:r>
              <a:rPr lang="de-DE" dirty="0"/>
              <a:t>Schaltungen </a:t>
            </a:r>
            <a:r>
              <a:rPr lang="de-DE" dirty="0" smtClean="0"/>
              <a:t>können auch </a:t>
            </a:r>
            <a:r>
              <a:rPr lang="de-DE" dirty="0"/>
              <a:t>als konjunktive Normalform implementiert </a:t>
            </a:r>
            <a:r>
              <a:rPr lang="de-DE" dirty="0" smtClean="0"/>
              <a:t>werden. </a:t>
            </a:r>
          </a:p>
          <a:p>
            <a:r>
              <a:rPr lang="de-DE" dirty="0" smtClean="0"/>
              <a:t>UND </a:t>
            </a:r>
            <a:r>
              <a:rPr lang="de-DE" dirty="0"/>
              <a:t>Verknüpfung von vielen ODER </a:t>
            </a:r>
            <a:r>
              <a:rPr lang="de-DE" dirty="0" smtClean="0"/>
              <a:t>Funktionen.</a:t>
            </a:r>
          </a:p>
          <a:p>
            <a:r>
              <a:rPr lang="de-DE" dirty="0" smtClean="0"/>
              <a:t>Mit </a:t>
            </a:r>
            <a:r>
              <a:rPr lang="de-DE" dirty="0"/>
              <a:t>ODER „Summen“ </a:t>
            </a:r>
            <a:r>
              <a:rPr lang="de-DE" dirty="0" smtClean="0"/>
              <a:t>stellt man die </a:t>
            </a:r>
            <a:r>
              <a:rPr lang="de-DE" dirty="0"/>
              <a:t>Zeilen in der </a:t>
            </a:r>
            <a:r>
              <a:rPr lang="de-DE" dirty="0" smtClean="0"/>
              <a:t>Wahrheitstabelle dar, </a:t>
            </a:r>
            <a:r>
              <a:rPr lang="de-DE" dirty="0"/>
              <a:t>die null </a:t>
            </a:r>
            <a:r>
              <a:rPr lang="de-DE" dirty="0" smtClean="0"/>
              <a:t>sind</a:t>
            </a:r>
            <a:r>
              <a:rPr lang="de-DE" dirty="0"/>
              <a:t> </a:t>
            </a:r>
            <a:r>
              <a:rPr lang="de-DE" dirty="0" smtClean="0"/>
              <a:t>(Variablen die 1 sind werden negiert)</a:t>
            </a:r>
            <a:endParaRPr lang="de-DE" dirty="0"/>
          </a:p>
          <a:p>
            <a:r>
              <a:rPr lang="de-DE" dirty="0"/>
              <a:t>Eine Konjunktive Normalform kann keine 0-Glitches haben wenn sich nur eine Variable ändert.   </a:t>
            </a:r>
          </a:p>
          <a:p>
            <a:r>
              <a:rPr lang="de-DE" dirty="0"/>
              <a:t>Konjunktive Normalform ist für die Funktionen geeignet die „viele Einsen“ als Ergebnis haben</a:t>
            </a:r>
            <a:r>
              <a:rPr lang="de-DE" dirty="0" smtClean="0"/>
              <a:t>.</a:t>
            </a:r>
          </a:p>
          <a:p>
            <a:r>
              <a:rPr lang="de-DE" dirty="0" smtClean="0"/>
              <a:t>Bsp. Y = !A || B || !C || D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58</a:t>
            </a:fld>
            <a:endParaRPr lang="de-DE" altLang="de-DE"/>
          </a:p>
        </p:txBody>
      </p:sp>
      <p:graphicFrame>
        <p:nvGraphicFramePr>
          <p:cNvPr id="5" name="Tabelle 4"/>
          <p:cNvGraphicFramePr>
            <a:graphicFrameLocks noGrp="1"/>
          </p:cNvGraphicFramePr>
          <p:nvPr>
            <p:extLst>
              <p:ext uri="{D42A27DB-BD31-4B8C-83A1-F6EECF244321}">
                <p14:modId xmlns:p14="http://schemas.microsoft.com/office/powerpoint/2010/main" val="880028326"/>
              </p:ext>
            </p:extLst>
          </p:nvPr>
        </p:nvGraphicFramePr>
        <p:xfrm>
          <a:off x="1524000" y="43434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01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7" name="Gerade Verbindung 6"/>
          <p:cNvCxnSpPr/>
          <p:nvPr/>
        </p:nvCxnSpPr>
        <p:spPr bwMode="auto">
          <a:xfrm>
            <a:off x="3962400" y="40664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64286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feld 8"/>
          <p:cNvSpPr txBox="1"/>
          <p:nvPr/>
        </p:nvSpPr>
        <p:spPr>
          <a:xfrm>
            <a:off x="3265437" y="3914001"/>
            <a:ext cx="461986" cy="276999"/>
          </a:xfrm>
          <a:prstGeom prst="rect">
            <a:avLst/>
          </a:prstGeom>
          <a:noFill/>
        </p:spPr>
        <p:txBody>
          <a:bodyPr wrap="none" rtlCol="0">
            <a:spAutoFit/>
          </a:bodyPr>
          <a:lstStyle/>
          <a:p>
            <a:r>
              <a:rPr lang="de-DE" dirty="0" smtClean="0"/>
              <a:t>A=1</a:t>
            </a:r>
            <a:endParaRPr lang="de-DE" dirty="0"/>
          </a:p>
        </p:txBody>
      </p:sp>
      <p:sp>
        <p:nvSpPr>
          <p:cNvPr id="10" name="Textfeld 9"/>
          <p:cNvSpPr txBox="1"/>
          <p:nvPr/>
        </p:nvSpPr>
        <p:spPr>
          <a:xfrm>
            <a:off x="4637037" y="6276201"/>
            <a:ext cx="461986" cy="276999"/>
          </a:xfrm>
          <a:prstGeom prst="rect">
            <a:avLst/>
          </a:prstGeom>
          <a:noFill/>
        </p:spPr>
        <p:txBody>
          <a:bodyPr wrap="none" rtlCol="0">
            <a:spAutoFit/>
          </a:bodyPr>
          <a:lstStyle/>
          <a:p>
            <a:r>
              <a:rPr lang="de-DE" dirty="0" smtClean="0"/>
              <a:t>B=1</a:t>
            </a:r>
            <a:endParaRPr lang="de-DE" dirty="0"/>
          </a:p>
        </p:txBody>
      </p:sp>
      <p:cxnSp>
        <p:nvCxnSpPr>
          <p:cNvPr id="11" name="Gerade Verbindung 10"/>
          <p:cNvCxnSpPr/>
          <p:nvPr/>
        </p:nvCxnSpPr>
        <p:spPr bwMode="auto">
          <a:xfrm>
            <a:off x="1371600" y="5133201"/>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910393" y="5361801"/>
            <a:ext cx="470001" cy="276999"/>
          </a:xfrm>
          <a:prstGeom prst="rect">
            <a:avLst/>
          </a:prstGeom>
          <a:noFill/>
        </p:spPr>
        <p:txBody>
          <a:bodyPr wrap="none" rtlCol="0">
            <a:spAutoFit/>
          </a:bodyPr>
          <a:lstStyle/>
          <a:p>
            <a:r>
              <a:rPr lang="de-DE" dirty="0" smtClean="0"/>
              <a:t>C=1</a:t>
            </a:r>
            <a:endParaRPr lang="de-DE" dirty="0"/>
          </a:p>
        </p:txBody>
      </p:sp>
      <p:cxnSp>
        <p:nvCxnSpPr>
          <p:cNvPr id="13" name="Gerade Verbindung 12"/>
          <p:cNvCxnSpPr/>
          <p:nvPr/>
        </p:nvCxnSpPr>
        <p:spPr bwMode="auto">
          <a:xfrm>
            <a:off x="7772400" y="5438001"/>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7848600" y="5666601"/>
            <a:ext cx="470001" cy="276999"/>
          </a:xfrm>
          <a:prstGeom prst="rect">
            <a:avLst/>
          </a:prstGeom>
          <a:noFill/>
        </p:spPr>
        <p:txBody>
          <a:bodyPr wrap="none" rtlCol="0">
            <a:spAutoFit/>
          </a:bodyPr>
          <a:lstStyle/>
          <a:p>
            <a:r>
              <a:rPr lang="de-DE" dirty="0" smtClean="0"/>
              <a:t>D=1</a:t>
            </a:r>
            <a:endParaRPr lang="de-DE" dirty="0"/>
          </a:p>
        </p:txBody>
      </p:sp>
    </p:spTree>
    <p:extLst>
      <p:ext uri="{BB962C8B-B14F-4D97-AF65-F5344CB8AC3E}">
        <p14:creationId xmlns:p14="http://schemas.microsoft.com/office/powerpoint/2010/main" val="3815773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Gray Code</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59</a:t>
            </a:fld>
            <a:endParaRPr lang="de-DE" altLang="de-DE"/>
          </a:p>
        </p:txBody>
      </p:sp>
    </p:spTree>
    <p:extLst>
      <p:ext uri="{BB962C8B-B14F-4D97-AF65-F5344CB8AC3E}">
        <p14:creationId xmlns:p14="http://schemas.microsoft.com/office/powerpoint/2010/main" val="1472708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78847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Grey </a:t>
            </a:r>
            <a:r>
              <a:rPr lang="de-DE" dirty="0" smtClean="0"/>
              <a:t>Code</a:t>
            </a:r>
          </a:p>
          <a:p>
            <a:r>
              <a:rPr lang="de-DE" dirty="0"/>
              <a:t>Grey Code hat die </a:t>
            </a:r>
            <a:r>
              <a:rPr lang="de-DE" dirty="0" smtClean="0"/>
              <a:t>Eigenschaft, </a:t>
            </a:r>
            <a:r>
              <a:rPr lang="de-DE" dirty="0"/>
              <a:t>dass sich immer nur ein Bit ändert wenn man </a:t>
            </a:r>
            <a:r>
              <a:rPr lang="de-DE" dirty="0" smtClean="0"/>
              <a:t>hochzählt</a:t>
            </a:r>
          </a:p>
          <a:p>
            <a:r>
              <a:rPr lang="de-DE" dirty="0" smtClean="0"/>
              <a:t>Weniger </a:t>
            </a:r>
            <a:r>
              <a:rPr lang="de-DE" dirty="0" err="1" smtClean="0"/>
              <a:t>Glitch</a:t>
            </a:r>
            <a:r>
              <a:rPr lang="de-DE" dirty="0" smtClean="0"/>
              <a:t>-es</a:t>
            </a:r>
          </a:p>
          <a:p>
            <a:r>
              <a:rPr lang="de-DE" dirty="0" smtClean="0"/>
              <a:t>Zeitmessung von asynchronen Signalen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60</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82766013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180866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gilt:</a:t>
            </a:r>
          </a:p>
          <a:p>
            <a:r>
              <a:rPr lang="de-DE" dirty="0"/>
              <a:t>G0 = B1 </a:t>
            </a:r>
            <a:r>
              <a:rPr lang="de-DE" dirty="0" err="1"/>
              <a:t>exor</a:t>
            </a:r>
            <a:r>
              <a:rPr lang="de-DE" dirty="0"/>
              <a:t> B0</a:t>
            </a:r>
          </a:p>
          <a:p>
            <a:r>
              <a:rPr lang="de-DE" dirty="0"/>
              <a:t>G1 = B2 </a:t>
            </a:r>
            <a:r>
              <a:rPr lang="de-DE" dirty="0" err="1"/>
              <a:t>exor</a:t>
            </a:r>
            <a:r>
              <a:rPr lang="de-DE" dirty="0"/>
              <a:t> B1</a:t>
            </a:r>
          </a:p>
          <a:p>
            <a:r>
              <a:rPr lang="de-DE" dirty="0"/>
              <a:t>…</a:t>
            </a:r>
          </a:p>
          <a:p>
            <a:r>
              <a:rPr lang="de-DE" dirty="0"/>
              <a:t>Gn-1 = Bn-1</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93891473"/>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164238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a:t>
            </a:r>
            <a:r>
              <a:rPr lang="de-DE" dirty="0" smtClean="0"/>
              <a:t>gilt auch:</a:t>
            </a:r>
            <a:endParaRPr lang="de-DE" dirty="0"/>
          </a:p>
          <a:p>
            <a:r>
              <a:rPr lang="de-DE" dirty="0"/>
              <a:t>Bn-1 = Gn-1</a:t>
            </a:r>
          </a:p>
          <a:p>
            <a:r>
              <a:rPr lang="de-DE" dirty="0"/>
              <a:t>Bn-2 = Bn-1 </a:t>
            </a:r>
            <a:r>
              <a:rPr lang="de-DE" dirty="0" err="1"/>
              <a:t>exor</a:t>
            </a:r>
            <a:r>
              <a:rPr lang="de-DE" dirty="0"/>
              <a:t> Gn-2</a:t>
            </a:r>
          </a:p>
          <a:p>
            <a:r>
              <a:rPr lang="de-DE" dirty="0"/>
              <a:t>…</a:t>
            </a:r>
          </a:p>
          <a:p>
            <a:r>
              <a:rPr lang="de-DE" dirty="0"/>
              <a:t>B0 = B1 </a:t>
            </a:r>
            <a:r>
              <a:rPr lang="de-DE" dirty="0" err="1"/>
              <a:t>exor</a:t>
            </a:r>
            <a:r>
              <a:rPr lang="de-DE" dirty="0"/>
              <a:t> G0</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62</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95635442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394432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Statemaschine</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63</a:t>
            </a:fld>
            <a:endParaRPr lang="de-DE" altLang="de-DE"/>
          </a:p>
        </p:txBody>
      </p:sp>
    </p:spTree>
    <p:extLst>
      <p:ext uri="{BB962C8B-B14F-4D97-AF65-F5344CB8AC3E}">
        <p14:creationId xmlns:p14="http://schemas.microsoft.com/office/powerpoint/2010/main" val="664552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Zustandsmaschinen werden für </a:t>
            </a:r>
            <a:r>
              <a:rPr lang="de-DE" dirty="0" smtClean="0"/>
              <a:t>die Ansteuerung </a:t>
            </a:r>
            <a:r>
              <a:rPr lang="de-DE" dirty="0"/>
              <a:t>von digitalen Systemen verwendet. Man kann sie mit Programmen </a:t>
            </a:r>
            <a:r>
              <a:rPr lang="de-DE" dirty="0" smtClean="0"/>
              <a:t>vergleichen</a:t>
            </a:r>
            <a:r>
              <a:rPr lang="de-DE" dirty="0"/>
              <a:t> </a:t>
            </a:r>
            <a:r>
              <a:rPr lang="de-DE" dirty="0" smtClean="0"/>
              <a:t>- der </a:t>
            </a:r>
            <a:r>
              <a:rPr lang="de-DE" dirty="0"/>
              <a:t>Programmcode </a:t>
            </a:r>
            <a:r>
              <a:rPr lang="de-DE" dirty="0" smtClean="0"/>
              <a:t>ist fest</a:t>
            </a:r>
          </a:p>
          <a:p>
            <a:r>
              <a:rPr lang="de-DE" dirty="0" smtClean="0"/>
              <a:t>Ausgangssignale </a:t>
            </a:r>
            <a:r>
              <a:rPr lang="de-DE" dirty="0"/>
              <a:t>von Zustandsmaschinen </a:t>
            </a:r>
            <a:r>
              <a:rPr lang="de-DE" dirty="0" smtClean="0"/>
              <a:t>(</a:t>
            </a:r>
            <a:r>
              <a:rPr lang="de-DE" i="1" dirty="0" smtClean="0"/>
              <a:t>und allen sequentiellen Schaltungen</a:t>
            </a:r>
            <a:r>
              <a:rPr lang="de-DE" dirty="0" smtClean="0"/>
              <a:t>) </a:t>
            </a:r>
            <a:r>
              <a:rPr lang="de-DE" dirty="0"/>
              <a:t>hängen nicht nur von momentanen Werten der Eingangsvariablen sondern auch von deren Reihenfolge. Dieses Verhalten </a:t>
            </a:r>
            <a:r>
              <a:rPr lang="de-DE" dirty="0" smtClean="0"/>
              <a:t>ist möglich wenn </a:t>
            </a:r>
            <a:r>
              <a:rPr lang="de-DE" dirty="0"/>
              <a:t>die Schaltung Speicherelemente hat</a:t>
            </a:r>
            <a:r>
              <a:rPr lang="de-DE" dirty="0" smtClean="0"/>
              <a:t>.</a:t>
            </a:r>
          </a:p>
          <a:p>
            <a:r>
              <a:rPr lang="de-DE" dirty="0" smtClean="0"/>
              <a:t>N Speicherelemente -&gt; maximal 2^n Zustände</a:t>
            </a:r>
          </a:p>
          <a:p>
            <a:r>
              <a:rPr lang="de-DE" dirty="0"/>
              <a:t>Da es eine endliche Zahl von möglichen Zuständen gibt, nennt man solche </a:t>
            </a:r>
            <a:r>
              <a:rPr lang="de-DE" dirty="0" err="1"/>
              <a:t>Zustandsautomate</a:t>
            </a:r>
            <a:r>
              <a:rPr lang="de-DE" dirty="0"/>
              <a:t> finite-</a:t>
            </a:r>
            <a:r>
              <a:rPr lang="de-DE" dirty="0" err="1"/>
              <a:t>state</a:t>
            </a:r>
            <a:r>
              <a:rPr lang="de-DE" dirty="0"/>
              <a:t> </a:t>
            </a:r>
            <a:r>
              <a:rPr lang="de-DE" dirty="0" smtClean="0"/>
              <a:t>Maschinen</a:t>
            </a:r>
          </a:p>
          <a:p>
            <a:r>
              <a:rPr lang="de-DE" dirty="0"/>
              <a:t>Den Zustand des Speicherelements nennt man Zustandsvariable.</a:t>
            </a:r>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64</a:t>
            </a:fld>
            <a:endParaRPr lang="de-DE" altLang="de-DE"/>
          </a:p>
        </p:txBody>
      </p:sp>
    </p:spTree>
    <p:extLst>
      <p:ext uri="{BB962C8B-B14F-4D97-AF65-F5344CB8AC3E}">
        <p14:creationId xmlns:p14="http://schemas.microsoft.com/office/powerpoint/2010/main" val="4131573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Zustandsmaschinen kann man in zwei Klassen unterteilen. </a:t>
            </a:r>
          </a:p>
          <a:p>
            <a:r>
              <a:rPr lang="de-DE" dirty="0" smtClean="0"/>
              <a:t>Moore Typ: Der </a:t>
            </a:r>
            <a:r>
              <a:rPr lang="de-DE" dirty="0"/>
              <a:t>Ausgang </a:t>
            </a:r>
            <a:r>
              <a:rPr lang="de-DE" dirty="0" smtClean="0"/>
              <a:t>hängt </a:t>
            </a:r>
            <a:r>
              <a:rPr lang="de-DE" dirty="0"/>
              <a:t>nur von </a:t>
            </a:r>
            <a:r>
              <a:rPr lang="de-DE" dirty="0" smtClean="0"/>
              <a:t>der Zustandsvariable </a:t>
            </a:r>
            <a:r>
              <a:rPr lang="de-DE" dirty="0"/>
              <a:t>– d.h. nur vom Zustand der </a:t>
            </a:r>
            <a:r>
              <a:rPr lang="de-DE" dirty="0" smtClean="0"/>
              <a:t>Maschine</a:t>
            </a:r>
          </a:p>
          <a:p>
            <a:r>
              <a:rPr lang="de-DE" dirty="0" err="1" smtClean="0"/>
              <a:t>Mealy</a:t>
            </a:r>
            <a:r>
              <a:rPr lang="de-DE" dirty="0" smtClean="0"/>
              <a:t> Typ: </a:t>
            </a:r>
            <a:r>
              <a:rPr lang="de-DE" dirty="0"/>
              <a:t>Der Ausgang hängt </a:t>
            </a:r>
            <a:r>
              <a:rPr lang="de-DE" dirty="0" smtClean="0"/>
              <a:t>auch von Eingängen</a:t>
            </a:r>
          </a:p>
          <a:p>
            <a:r>
              <a:rPr lang="de-DE" dirty="0" err="1"/>
              <a:t>Mealy</a:t>
            </a:r>
            <a:r>
              <a:rPr lang="de-DE" dirty="0"/>
              <a:t> Maschinen können oft mit weniger Zuständen realisiert werden, brauchen aber kombinatorische Schaltung für die Erzeugung von Ausgangssignalen. Moore Typ Automaten sind einfacher zu beschreiben, </a:t>
            </a:r>
            <a:r>
              <a:rPr lang="de-DE" dirty="0" smtClean="0"/>
              <a:t>brauchen </a:t>
            </a:r>
            <a:r>
              <a:rPr lang="de-DE" dirty="0"/>
              <a:t>oft mehr Zuständen. </a:t>
            </a:r>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65</a:t>
            </a:fld>
            <a:endParaRPr lang="de-DE" altLang="de-DE"/>
          </a:p>
        </p:txBody>
      </p:sp>
    </p:spTree>
    <p:extLst>
      <p:ext uri="{BB962C8B-B14F-4D97-AF65-F5344CB8AC3E}">
        <p14:creationId xmlns:p14="http://schemas.microsoft.com/office/powerpoint/2010/main" val="3669275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in einem Zustandsautomat jede Art von Speicherzellen verwenden um den Zustand zu </a:t>
            </a:r>
            <a:r>
              <a:rPr lang="de-DE" dirty="0" smtClean="0"/>
              <a:t>speichern</a:t>
            </a:r>
          </a:p>
          <a:p>
            <a:r>
              <a:rPr lang="de-DE" dirty="0"/>
              <a:t>Wenn alle Speicherzellen in </a:t>
            </a:r>
            <a:r>
              <a:rPr lang="de-DE" dirty="0" smtClean="0"/>
              <a:t>einer </a:t>
            </a:r>
            <a:r>
              <a:rPr lang="de-DE" dirty="0" err="1" smtClean="0"/>
              <a:t>Statemaschine</a:t>
            </a:r>
            <a:r>
              <a:rPr lang="de-DE" dirty="0" smtClean="0"/>
              <a:t> </a:t>
            </a:r>
            <a:r>
              <a:rPr lang="de-DE" dirty="0"/>
              <a:t>den  Zustand gleichzeitig ändern, z.B. auf steigende Taktflanke, nennen wir dieses Netzwerk synchron. Synchrone Zustandsmaschine verwenden </a:t>
            </a:r>
            <a:r>
              <a:rPr lang="de-DE" dirty="0" err="1"/>
              <a:t>Filp</a:t>
            </a:r>
            <a:r>
              <a:rPr lang="de-DE" dirty="0"/>
              <a:t>-Flops als </a:t>
            </a:r>
            <a:r>
              <a:rPr lang="de-DE" dirty="0" smtClean="0"/>
              <a:t>Speicherelemente</a:t>
            </a:r>
          </a:p>
          <a:p>
            <a:r>
              <a:rPr lang="de-DE" dirty="0"/>
              <a:t>Man kann auch Zustandsmaschinen bauen, deren Zustand sich durch Änderung von verschiedenen Eingangssignalen ändert. Solche Netzwerke nennen wir asynchron. Asynchrone Zustandsmaschinen verwenden </a:t>
            </a:r>
            <a:r>
              <a:rPr lang="de-DE" dirty="0" err="1"/>
              <a:t>Latches</a:t>
            </a:r>
            <a:r>
              <a:rPr lang="de-DE" dirty="0"/>
              <a:t> als Speicherelemente</a:t>
            </a:r>
            <a:r>
              <a:rPr lang="de-DE" dirty="0" smtClean="0"/>
              <a:t>.</a:t>
            </a:r>
            <a:endParaRPr lang="de-DE" dirty="0"/>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66</a:t>
            </a:fld>
            <a:endParaRPr lang="de-DE" altLang="de-DE"/>
          </a:p>
        </p:txBody>
      </p:sp>
    </p:spTree>
    <p:extLst>
      <p:ext uri="{BB962C8B-B14F-4D97-AF65-F5344CB8AC3E}">
        <p14:creationId xmlns:p14="http://schemas.microsoft.com/office/powerpoint/2010/main" val="1155381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Funktionalität einer Zustandsmaschine kann man z.B. mit einem Zustandsdiagramm beschrieben. Solch ein Zustandsdiagram hat für eine </a:t>
            </a:r>
            <a:r>
              <a:rPr lang="de-DE" dirty="0" err="1"/>
              <a:t>Statemaschine</a:t>
            </a:r>
            <a:r>
              <a:rPr lang="de-DE" dirty="0"/>
              <a:t> die gleiche Bedeutung wie eine Wahrheitstabelle für eine kombinatorische </a:t>
            </a:r>
            <a:r>
              <a:rPr lang="de-DE" dirty="0" smtClean="0"/>
              <a:t>Schaltung.</a:t>
            </a:r>
          </a:p>
          <a:p>
            <a:r>
              <a:rPr lang="de-DE" dirty="0" smtClean="0"/>
              <a:t>Ein </a:t>
            </a:r>
            <a:r>
              <a:rPr lang="de-DE" dirty="0"/>
              <a:t>Zustandsdiagramm kann entweder graphisch oder als </a:t>
            </a:r>
            <a:r>
              <a:rPr lang="de-DE" dirty="0" err="1"/>
              <a:t>Verilog</a:t>
            </a:r>
            <a:r>
              <a:rPr lang="de-DE" dirty="0"/>
              <a:t>/VHDL Code dargestellt werden.</a:t>
            </a:r>
          </a:p>
          <a:p>
            <a:endParaRPr lang="de-DE" dirty="0"/>
          </a:p>
          <a:p>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67</a:t>
            </a:fld>
            <a:endParaRPr lang="de-DE" altLang="de-DE"/>
          </a:p>
        </p:txBody>
      </p:sp>
    </p:spTree>
    <p:extLst>
      <p:ext uri="{BB962C8B-B14F-4D97-AF65-F5344CB8AC3E}">
        <p14:creationId xmlns:p14="http://schemas.microsoft.com/office/powerpoint/2010/main" val="599308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Beispiel </a:t>
            </a:r>
            <a:r>
              <a:rPr lang="de-DE" dirty="0" err="1" smtClean="0"/>
              <a:t>Timer</a:t>
            </a:r>
            <a:endParaRPr lang="de-DE" dirty="0" smtClean="0"/>
          </a:p>
          <a:p>
            <a:r>
              <a:rPr lang="de-DE" dirty="0"/>
              <a:t>Der </a:t>
            </a:r>
            <a:r>
              <a:rPr lang="de-DE" dirty="0" err="1"/>
              <a:t>Timer</a:t>
            </a:r>
            <a:r>
              <a:rPr lang="de-DE" dirty="0"/>
              <a:t> besteht aus folgenden Komponenten – einem Zähler, einem Komparator, einem Startkopf, einem Drehregler für die Zeiteinstellung und einem </a:t>
            </a:r>
            <a:r>
              <a:rPr lang="de-DE" dirty="0" smtClean="0"/>
              <a:t>Lautsprecher</a:t>
            </a:r>
            <a:r>
              <a:rPr lang="de-DE" dirty="0"/>
              <a:t>. Der Komparator vergleicht den Zähler-Zustand mit der eingestellten Zeit</a:t>
            </a:r>
            <a:r>
              <a:rPr lang="de-DE" dirty="0" smtClean="0"/>
              <a:t>.</a:t>
            </a:r>
          </a:p>
          <a:p>
            <a:r>
              <a:rPr lang="de-DE" dirty="0"/>
              <a:t>Die Eingänge für die State-Maschine </a:t>
            </a:r>
            <a:r>
              <a:rPr lang="de-DE" dirty="0" smtClean="0"/>
              <a:t>sind das </a:t>
            </a:r>
            <a:r>
              <a:rPr lang="de-DE" dirty="0"/>
              <a:t>Startsignal und der Komparator-Ausgang. Die Ausgangssignale sind ein </a:t>
            </a:r>
            <a:r>
              <a:rPr lang="de-DE" dirty="0" err="1"/>
              <a:t>Reset</a:t>
            </a:r>
            <a:r>
              <a:rPr lang="de-DE" dirty="0"/>
              <a:t> Signal für den Zähler und ein Signal für den Lautsprecher</a:t>
            </a:r>
            <a:r>
              <a:rPr lang="de-DE" dirty="0" smtClean="0"/>
              <a:t>.</a:t>
            </a:r>
          </a:p>
          <a:p>
            <a:r>
              <a:rPr lang="de-DE" dirty="0" err="1" smtClean="0"/>
              <a:t>Statmeschine</a:t>
            </a:r>
            <a:r>
              <a:rPr lang="de-DE" dirty="0" smtClean="0"/>
              <a:t> braucht noch ein Taktsignal und </a:t>
            </a:r>
            <a:r>
              <a:rPr lang="de-DE" dirty="0" err="1" smtClean="0"/>
              <a:t>asynchrons</a:t>
            </a:r>
            <a:r>
              <a:rPr lang="de-DE" dirty="0" smtClean="0"/>
              <a:t> </a:t>
            </a:r>
            <a:r>
              <a:rPr lang="de-DE" dirty="0" err="1" smtClean="0"/>
              <a:t>Reset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68</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3" name="Gerade Verbindung mit Pfeil 22"/>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Textfeld 31"/>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33" name="Textfeld 32"/>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Tree>
    <p:extLst>
      <p:ext uri="{BB962C8B-B14F-4D97-AF65-F5344CB8AC3E}">
        <p14:creationId xmlns:p14="http://schemas.microsoft.com/office/powerpoint/2010/main" val="2736043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69</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069544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51816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1057984" y="5181600"/>
            <a:ext cx="798617" cy="276999"/>
          </a:xfrm>
          <a:prstGeom prst="rect">
            <a:avLst/>
          </a:prstGeom>
          <a:noFill/>
        </p:spPr>
        <p:txBody>
          <a:bodyPr wrap="none" rtlCol="0">
            <a:spAutoFit/>
          </a:bodyPr>
          <a:lstStyle/>
          <a:p>
            <a:r>
              <a:rPr lang="de-DE" dirty="0" smtClean="0"/>
              <a:t>Hold Zeit</a:t>
            </a:r>
            <a:endParaRPr lang="de-DE" dirty="0"/>
          </a:p>
        </p:txBody>
      </p:sp>
      <p:sp>
        <p:nvSpPr>
          <p:cNvPr id="25" name="Textfeld 24"/>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1639374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70</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b="1" dirty="0"/>
              <a:t>IDLE: </a:t>
            </a:r>
            <a:r>
              <a:rPr lang="de-DE" b="1" dirty="0" err="1"/>
              <a:t>begin</a:t>
            </a:r>
            <a:endParaRPr lang="de-DE" b="1" dirty="0"/>
          </a:p>
          <a:p>
            <a:pPr lvl="3" algn="l"/>
            <a:r>
              <a:rPr lang="de-DE" b="1" dirty="0" err="1"/>
              <a:t>If</a:t>
            </a:r>
            <a:r>
              <a:rPr lang="de-DE" b="1" dirty="0"/>
              <a:t> (Start) State &lt;= RESETCNT;</a:t>
            </a:r>
          </a:p>
          <a:p>
            <a:pPr lvl="3" algn="l"/>
            <a:r>
              <a:rPr lang="de-DE" b="1" dirty="0"/>
              <a:t>//!Else State &lt;= IDLE;</a:t>
            </a:r>
          </a:p>
          <a:p>
            <a:pPr lvl="3" algn="l"/>
            <a:r>
              <a:rPr lang="de-DE" b="1"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099835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71</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b="1" dirty="0"/>
              <a:t>RESETCNT: </a:t>
            </a:r>
            <a:r>
              <a:rPr lang="de-DE" b="1" dirty="0" err="1"/>
              <a:t>begin</a:t>
            </a:r>
            <a:endParaRPr lang="de-DE" b="1" dirty="0"/>
          </a:p>
          <a:p>
            <a:pPr lvl="3" algn="l"/>
            <a:r>
              <a:rPr lang="de-DE" b="1" dirty="0"/>
              <a:t>State &lt;= COUNT;</a:t>
            </a:r>
          </a:p>
          <a:p>
            <a:pPr lvl="3" algn="l"/>
            <a:r>
              <a:rPr lang="de-DE" b="1" dirty="0"/>
              <a:t>//Counter &lt;= 0</a:t>
            </a:r>
            <a:r>
              <a:rPr lang="de-DE" b="1" dirty="0" smtClean="0"/>
              <a:t>;</a:t>
            </a:r>
            <a:r>
              <a:rPr lang="de-DE" b="1" dirty="0"/>
              <a:t> </a:t>
            </a:r>
          </a:p>
          <a:p>
            <a:pPr lvl="3" algn="l"/>
            <a:r>
              <a:rPr lang="de-DE" b="1"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72</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b="1" dirty="0"/>
              <a:t>COUNT: </a:t>
            </a:r>
            <a:r>
              <a:rPr lang="de-DE" b="1" dirty="0" err="1"/>
              <a:t>begin</a:t>
            </a:r>
            <a:endParaRPr lang="de-DE" b="1" dirty="0"/>
          </a:p>
          <a:p>
            <a:pPr lvl="3" algn="l"/>
            <a:r>
              <a:rPr lang="de-DE" b="1" dirty="0"/>
              <a:t>//Counter &lt;= Counter + 1;</a:t>
            </a:r>
          </a:p>
          <a:p>
            <a:pPr lvl="3" algn="l"/>
            <a:r>
              <a:rPr lang="de-DE" b="1" dirty="0" err="1"/>
              <a:t>If</a:t>
            </a:r>
            <a:r>
              <a:rPr lang="de-DE" b="1" dirty="0"/>
              <a:t> (</a:t>
            </a:r>
            <a:r>
              <a:rPr lang="de-DE" b="1" dirty="0" err="1"/>
              <a:t>comp</a:t>
            </a:r>
            <a:r>
              <a:rPr lang="de-DE" b="1" dirty="0"/>
              <a:t>) State &lt;= STOP;</a:t>
            </a:r>
          </a:p>
          <a:p>
            <a:pPr lvl="3" algn="l"/>
            <a:r>
              <a:rPr lang="de-DE" b="1" dirty="0"/>
              <a:t>End</a:t>
            </a:r>
          </a:p>
          <a:p>
            <a:pPr lvl="3" algn="l"/>
            <a:r>
              <a:rPr lang="de-DE" dirty="0"/>
              <a:t>STOP: </a:t>
            </a:r>
            <a:r>
              <a:rPr lang="de-DE" dirty="0" err="1"/>
              <a:t>begin</a:t>
            </a:r>
            <a:endParaRPr lang="de-DE" dirty="0"/>
          </a:p>
          <a:p>
            <a:pPr lvl="3" algn="l"/>
            <a:r>
              <a:rPr lang="de-DE" dirty="0"/>
              <a:t>State &lt;= IDLE;</a:t>
            </a:r>
          </a:p>
          <a:p>
            <a:pPr lvl="3" algn="l"/>
            <a:r>
              <a:rPr lang="de-DE"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73</a:t>
            </a:fld>
            <a:endParaRPr lang="de-DE" altLang="de-DE"/>
          </a:p>
        </p:txBody>
      </p:sp>
      <p:sp>
        <p:nvSpPr>
          <p:cNvPr id="5" name="Rechteck 4"/>
          <p:cNvSpPr/>
          <p:nvPr/>
        </p:nvSpPr>
        <p:spPr bwMode="auto">
          <a:xfrm>
            <a:off x="5867400" y="3810000"/>
            <a:ext cx="2286000" cy="2514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Rechteck 5"/>
          <p:cNvSpPr/>
          <p:nvPr/>
        </p:nvSpPr>
        <p:spPr bwMode="auto">
          <a:xfrm>
            <a:off x="5943600" y="5638800"/>
            <a:ext cx="1447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Zustandsautomat</a:t>
            </a:r>
          </a:p>
        </p:txBody>
      </p:sp>
      <p:sp>
        <p:nvSpPr>
          <p:cNvPr id="7" name="Rechteck 6"/>
          <p:cNvSpPr/>
          <p:nvPr/>
        </p:nvSpPr>
        <p:spPr bwMode="auto">
          <a:xfrm>
            <a:off x="5943600" y="4191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Zähler</a:t>
            </a:r>
          </a:p>
        </p:txBody>
      </p:sp>
      <p:sp>
        <p:nvSpPr>
          <p:cNvPr id="8" name="Rechteck 7"/>
          <p:cNvSpPr/>
          <p:nvPr/>
        </p:nvSpPr>
        <p:spPr bwMode="auto">
          <a:xfrm>
            <a:off x="5943600" y="4953000"/>
            <a:ext cx="1471982"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Komparator</a:t>
            </a:r>
          </a:p>
        </p:txBody>
      </p:sp>
      <p:cxnSp>
        <p:nvCxnSpPr>
          <p:cNvPr id="10" name="Gerade Verbindung mit Pfeil 9"/>
          <p:cNvCxnSpPr/>
          <p:nvPr/>
        </p:nvCxnSpPr>
        <p:spPr bwMode="auto">
          <a:xfrm>
            <a:off x="4800600" y="57912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4800600" y="51816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5105400" y="5562600"/>
            <a:ext cx="510076" cy="276999"/>
          </a:xfrm>
          <a:prstGeom prst="rect">
            <a:avLst/>
          </a:prstGeom>
          <a:noFill/>
        </p:spPr>
        <p:txBody>
          <a:bodyPr wrap="none" rtlCol="0">
            <a:spAutoFit/>
          </a:bodyPr>
          <a:lstStyle/>
          <a:p>
            <a:r>
              <a:rPr lang="de-DE" dirty="0" smtClean="0"/>
              <a:t>Start</a:t>
            </a:r>
            <a:endParaRPr lang="de-DE" dirty="0"/>
          </a:p>
        </p:txBody>
      </p:sp>
      <p:sp>
        <p:nvSpPr>
          <p:cNvPr id="13" name="Textfeld 12"/>
          <p:cNvSpPr txBox="1"/>
          <p:nvPr/>
        </p:nvSpPr>
        <p:spPr>
          <a:xfrm>
            <a:off x="4961299" y="4886608"/>
            <a:ext cx="441146" cy="276999"/>
          </a:xfrm>
          <a:prstGeom prst="rect">
            <a:avLst/>
          </a:prstGeom>
          <a:noFill/>
        </p:spPr>
        <p:txBody>
          <a:bodyPr wrap="none" rtlCol="0">
            <a:spAutoFit/>
          </a:bodyPr>
          <a:lstStyle/>
          <a:p>
            <a:r>
              <a:rPr lang="de-DE" dirty="0" smtClean="0"/>
              <a:t>Zeit</a:t>
            </a:r>
            <a:endParaRPr lang="de-DE" dirty="0"/>
          </a:p>
        </p:txBody>
      </p:sp>
      <p:cxnSp>
        <p:nvCxnSpPr>
          <p:cNvPr id="14" name="Gerade Verbindung mit Pfeil 13"/>
          <p:cNvCxnSpPr/>
          <p:nvPr/>
        </p:nvCxnSpPr>
        <p:spPr bwMode="auto">
          <a:xfrm>
            <a:off x="7391400" y="59436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7489242" y="5638800"/>
            <a:ext cx="542136" cy="276999"/>
          </a:xfrm>
          <a:prstGeom prst="rect">
            <a:avLst/>
          </a:prstGeom>
          <a:noFill/>
        </p:spPr>
        <p:txBody>
          <a:bodyPr wrap="none" rtlCol="0">
            <a:spAutoFit/>
          </a:bodyPr>
          <a:lstStyle/>
          <a:p>
            <a:r>
              <a:rPr lang="de-DE" dirty="0" err="1" smtClean="0"/>
              <a:t>Beep</a:t>
            </a:r>
            <a:endParaRPr lang="de-DE" dirty="0"/>
          </a:p>
        </p:txBody>
      </p:sp>
      <p:cxnSp>
        <p:nvCxnSpPr>
          <p:cNvPr id="25" name="Gerade Verbindung mit Pfeil 24"/>
          <p:cNvCxnSpPr/>
          <p:nvPr/>
        </p:nvCxnSpPr>
        <p:spPr bwMode="auto">
          <a:xfrm>
            <a:off x="6629400" y="46482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7387628" y="4481465"/>
            <a:ext cx="407547" cy="1158844"/>
          </a:xfrm>
          <a:custGeom>
            <a:avLst/>
            <a:gdLst>
              <a:gd name="connsiteX0" fmla="*/ 0 w 407547"/>
              <a:gd name="connsiteY0" fmla="*/ 1158844 h 1158844"/>
              <a:gd name="connsiteX1" fmla="*/ 407406 w 407547"/>
              <a:gd name="connsiteY1" fmla="*/ 371192 h 1158844"/>
              <a:gd name="connsiteX2" fmla="*/ 36214 w 407547"/>
              <a:gd name="connsiteY2" fmla="*/ 0 h 1158844"/>
            </a:gdLst>
            <a:ahLst/>
            <a:cxnLst>
              <a:cxn ang="0">
                <a:pos x="connsiteX0" y="connsiteY0"/>
              </a:cxn>
              <a:cxn ang="0">
                <a:pos x="connsiteX1" y="connsiteY1"/>
              </a:cxn>
              <a:cxn ang="0">
                <a:pos x="connsiteX2" y="connsiteY2"/>
              </a:cxn>
            </a:cxnLst>
            <a:rect l="l" t="t" r="r" b="b"/>
            <a:pathLst>
              <a:path w="407547" h="1158844">
                <a:moveTo>
                  <a:pt x="0" y="1158844"/>
                </a:moveTo>
                <a:cubicBezTo>
                  <a:pt x="200685" y="861588"/>
                  <a:pt x="401370" y="564333"/>
                  <a:pt x="407406" y="371192"/>
                </a:cubicBezTo>
                <a:cubicBezTo>
                  <a:pt x="413442" y="178051"/>
                  <a:pt x="224828" y="89025"/>
                  <a:pt x="36214"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Textfeld 26"/>
          <p:cNvSpPr txBox="1"/>
          <p:nvPr/>
        </p:nvSpPr>
        <p:spPr>
          <a:xfrm>
            <a:off x="7348177" y="4191000"/>
            <a:ext cx="824265" cy="276999"/>
          </a:xfrm>
          <a:prstGeom prst="rect">
            <a:avLst/>
          </a:prstGeom>
          <a:noFill/>
        </p:spPr>
        <p:txBody>
          <a:bodyPr wrap="none" rtlCol="0">
            <a:spAutoFit/>
          </a:bodyPr>
          <a:lstStyle/>
          <a:p>
            <a:r>
              <a:rPr lang="de-DE" dirty="0" err="1" smtClean="0"/>
              <a:t>ResetCnt</a:t>
            </a:r>
            <a:endParaRPr lang="de-DE" dirty="0"/>
          </a:p>
        </p:txBody>
      </p:sp>
      <p:sp>
        <p:nvSpPr>
          <p:cNvPr id="4" name="Textfeld 3"/>
          <p:cNvSpPr txBox="1"/>
          <p:nvPr/>
        </p:nvSpPr>
        <p:spPr>
          <a:xfrm>
            <a:off x="533400" y="609600"/>
            <a:ext cx="5561138" cy="6186309"/>
          </a:xfrm>
          <a:prstGeom prst="rect">
            <a:avLst/>
          </a:prstGeom>
          <a:noFill/>
        </p:spPr>
        <p:txBody>
          <a:bodyPr wrap="none" rtlCol="0">
            <a:spAutoFit/>
          </a:bodyPr>
          <a:lstStyle/>
          <a:p>
            <a:pPr algn="l"/>
            <a:r>
              <a:rPr lang="de-DE" dirty="0"/>
              <a:t>Input </a:t>
            </a:r>
            <a:r>
              <a:rPr lang="de-DE" dirty="0" err="1"/>
              <a:t>clk</a:t>
            </a:r>
            <a:r>
              <a:rPr lang="de-DE" dirty="0"/>
              <a:t>, </a:t>
            </a:r>
            <a:r>
              <a:rPr lang="de-DE" dirty="0" err="1"/>
              <a:t>reset</a:t>
            </a:r>
            <a:r>
              <a:rPr lang="de-DE" dirty="0"/>
              <a:t>, </a:t>
            </a:r>
            <a:r>
              <a:rPr lang="de-DE" dirty="0" err="1"/>
              <a:t>start</a:t>
            </a:r>
            <a:r>
              <a:rPr lang="de-DE" dirty="0"/>
              <a:t>, </a:t>
            </a:r>
            <a:r>
              <a:rPr lang="de-DE" dirty="0" err="1"/>
              <a:t>comp</a:t>
            </a:r>
            <a:r>
              <a:rPr lang="de-DE" dirty="0"/>
              <a:t>;</a:t>
            </a:r>
          </a:p>
          <a:p>
            <a:pPr algn="l"/>
            <a:r>
              <a:rPr lang="de-DE" dirty="0"/>
              <a:t>Output </a:t>
            </a:r>
            <a:r>
              <a:rPr lang="de-DE" dirty="0" err="1"/>
              <a:t>resetcounter</a:t>
            </a:r>
            <a:r>
              <a:rPr lang="de-DE" dirty="0"/>
              <a:t>, </a:t>
            </a:r>
            <a:r>
              <a:rPr lang="de-DE" dirty="0" err="1"/>
              <a:t>beep</a:t>
            </a:r>
            <a:r>
              <a:rPr lang="de-DE" dirty="0" smtClean="0"/>
              <a:t>;</a:t>
            </a:r>
          </a:p>
          <a:p>
            <a:pPr algn="l"/>
            <a:endParaRPr lang="de-DE" dirty="0"/>
          </a:p>
          <a:p>
            <a:pPr algn="l"/>
            <a:r>
              <a:rPr lang="de-DE" dirty="0"/>
              <a:t>Reg [1:0] State</a:t>
            </a:r>
            <a:r>
              <a:rPr lang="de-DE" dirty="0" smtClean="0"/>
              <a:t>;</a:t>
            </a:r>
          </a:p>
          <a:p>
            <a:pPr algn="l"/>
            <a:endParaRPr lang="de-DE" dirty="0"/>
          </a:p>
          <a:p>
            <a:pPr algn="l"/>
            <a:r>
              <a:rPr lang="de-DE" dirty="0"/>
              <a:t>Parameter IDLE = 2‘b00, RESETCNT = 2‘b01, COUNT = 2’b11, STOP = 2’b10</a:t>
            </a:r>
            <a:r>
              <a:rPr lang="de-DE" dirty="0" smtClean="0"/>
              <a:t>;</a:t>
            </a:r>
          </a:p>
          <a:p>
            <a:pPr algn="l"/>
            <a:endParaRPr lang="de-DE" dirty="0"/>
          </a:p>
          <a:p>
            <a:pPr algn="l"/>
            <a:r>
              <a:rPr lang="de-DE" dirty="0" err="1"/>
              <a:t>Assign</a:t>
            </a:r>
            <a:r>
              <a:rPr lang="de-DE" dirty="0"/>
              <a:t> </a:t>
            </a:r>
            <a:r>
              <a:rPr lang="de-DE" dirty="0" err="1"/>
              <a:t>resetcounter</a:t>
            </a:r>
            <a:r>
              <a:rPr lang="de-DE" dirty="0"/>
              <a:t> = (State == RESETCNT);</a:t>
            </a:r>
          </a:p>
          <a:p>
            <a:pPr algn="l"/>
            <a:r>
              <a:rPr lang="de-DE" dirty="0" err="1"/>
              <a:t>Assign</a:t>
            </a:r>
            <a:r>
              <a:rPr lang="de-DE" dirty="0"/>
              <a:t> </a:t>
            </a:r>
            <a:r>
              <a:rPr lang="de-DE" dirty="0" err="1"/>
              <a:t>beep</a:t>
            </a:r>
            <a:r>
              <a:rPr lang="de-DE" dirty="0"/>
              <a:t> = (State == STOP</a:t>
            </a:r>
            <a:r>
              <a:rPr lang="de-DE" dirty="0" smtClean="0"/>
              <a:t>);</a:t>
            </a:r>
          </a:p>
          <a:p>
            <a:pPr algn="l"/>
            <a:endParaRPr lang="de-DE" dirty="0"/>
          </a:p>
          <a:p>
            <a:pPr algn="l"/>
            <a:r>
              <a:rPr lang="de-DE" dirty="0" err="1"/>
              <a:t>Always</a:t>
            </a:r>
            <a:r>
              <a:rPr lang="de-DE" dirty="0"/>
              <a:t> @ (</a:t>
            </a:r>
            <a:r>
              <a:rPr lang="de-DE" dirty="0" err="1"/>
              <a:t>posedge</a:t>
            </a:r>
            <a:r>
              <a:rPr lang="de-DE" dirty="0"/>
              <a:t> </a:t>
            </a:r>
            <a:r>
              <a:rPr lang="de-DE" dirty="0" err="1"/>
              <a:t>clk</a:t>
            </a:r>
            <a:r>
              <a:rPr lang="de-DE" dirty="0"/>
              <a:t> </a:t>
            </a:r>
            <a:r>
              <a:rPr lang="de-DE" dirty="0" err="1"/>
              <a:t>or</a:t>
            </a:r>
            <a:r>
              <a:rPr lang="de-DE" dirty="0"/>
              <a:t> </a:t>
            </a:r>
            <a:r>
              <a:rPr lang="de-DE" dirty="0" err="1"/>
              <a:t>posedge</a:t>
            </a:r>
            <a:r>
              <a:rPr lang="de-DE" dirty="0"/>
              <a:t> </a:t>
            </a:r>
            <a:r>
              <a:rPr lang="de-DE" dirty="0" err="1"/>
              <a:t>reset</a:t>
            </a:r>
            <a:r>
              <a:rPr lang="de-DE" dirty="0"/>
              <a:t>) Begin </a:t>
            </a:r>
          </a:p>
          <a:p>
            <a:pPr lvl="1" algn="l"/>
            <a:r>
              <a:rPr lang="de-DE" dirty="0" err="1"/>
              <a:t>If</a:t>
            </a:r>
            <a:r>
              <a:rPr lang="de-DE" dirty="0"/>
              <a:t> (</a:t>
            </a:r>
            <a:r>
              <a:rPr lang="de-DE" dirty="0" err="1"/>
              <a:t>reset</a:t>
            </a:r>
            <a:r>
              <a:rPr lang="de-DE" dirty="0"/>
              <a:t>) State &lt;= IDLE;</a:t>
            </a:r>
          </a:p>
          <a:p>
            <a:pPr lvl="1" algn="l"/>
            <a:r>
              <a:rPr lang="de-DE" dirty="0"/>
              <a:t>Else </a:t>
            </a:r>
            <a:r>
              <a:rPr lang="de-DE" dirty="0" err="1"/>
              <a:t>begin</a:t>
            </a:r>
            <a:endParaRPr lang="de-DE" dirty="0"/>
          </a:p>
          <a:p>
            <a:pPr lvl="2" algn="l"/>
            <a:r>
              <a:rPr lang="de-DE" dirty="0"/>
              <a:t>Case (State)</a:t>
            </a:r>
          </a:p>
          <a:p>
            <a:pPr lvl="3" algn="l"/>
            <a:r>
              <a:rPr lang="de-DE" dirty="0"/>
              <a:t>IDLE: </a:t>
            </a:r>
            <a:r>
              <a:rPr lang="de-DE" dirty="0" err="1"/>
              <a:t>begin</a:t>
            </a:r>
            <a:endParaRPr lang="de-DE" dirty="0"/>
          </a:p>
          <a:p>
            <a:pPr lvl="3" algn="l"/>
            <a:r>
              <a:rPr lang="de-DE" dirty="0" err="1"/>
              <a:t>If</a:t>
            </a:r>
            <a:r>
              <a:rPr lang="de-DE" dirty="0"/>
              <a:t> (Start) State &lt;= RESETCNT;</a:t>
            </a:r>
          </a:p>
          <a:p>
            <a:pPr lvl="3" algn="l"/>
            <a:r>
              <a:rPr lang="de-DE" dirty="0"/>
              <a:t>//!Else State &lt;= IDLE;</a:t>
            </a:r>
          </a:p>
          <a:p>
            <a:pPr lvl="3" algn="l"/>
            <a:r>
              <a:rPr lang="de-DE" dirty="0"/>
              <a:t>End</a:t>
            </a:r>
          </a:p>
          <a:p>
            <a:pPr lvl="3" algn="l"/>
            <a:r>
              <a:rPr lang="de-DE" dirty="0"/>
              <a:t>RESETCNT: </a:t>
            </a:r>
            <a:r>
              <a:rPr lang="de-DE" dirty="0" err="1"/>
              <a:t>begin</a:t>
            </a:r>
            <a:endParaRPr lang="de-DE" dirty="0"/>
          </a:p>
          <a:p>
            <a:pPr lvl="3" algn="l"/>
            <a:r>
              <a:rPr lang="de-DE" dirty="0"/>
              <a:t>State &lt;= COUNT;</a:t>
            </a:r>
          </a:p>
          <a:p>
            <a:pPr lvl="3" algn="l"/>
            <a:r>
              <a:rPr lang="de-DE" dirty="0"/>
              <a:t>//Counter &lt;= 0</a:t>
            </a:r>
            <a:r>
              <a:rPr lang="de-DE" dirty="0" smtClean="0"/>
              <a:t>;</a:t>
            </a:r>
            <a:r>
              <a:rPr lang="de-DE" dirty="0"/>
              <a:t> </a:t>
            </a:r>
          </a:p>
          <a:p>
            <a:pPr lvl="3" algn="l"/>
            <a:r>
              <a:rPr lang="de-DE" dirty="0"/>
              <a:t>End</a:t>
            </a:r>
          </a:p>
          <a:p>
            <a:pPr lvl="3" algn="l"/>
            <a:r>
              <a:rPr lang="de-DE" dirty="0"/>
              <a:t>COUNT: </a:t>
            </a:r>
            <a:r>
              <a:rPr lang="de-DE" dirty="0" err="1"/>
              <a:t>begin</a:t>
            </a:r>
            <a:endParaRPr lang="de-DE" dirty="0"/>
          </a:p>
          <a:p>
            <a:pPr lvl="3" algn="l"/>
            <a:r>
              <a:rPr lang="de-DE" dirty="0"/>
              <a:t>//Counter &lt;= Counter + 1;</a:t>
            </a:r>
          </a:p>
          <a:p>
            <a:pPr lvl="3" algn="l"/>
            <a:r>
              <a:rPr lang="de-DE" dirty="0" err="1"/>
              <a:t>If</a:t>
            </a:r>
            <a:r>
              <a:rPr lang="de-DE" dirty="0"/>
              <a:t> (</a:t>
            </a:r>
            <a:r>
              <a:rPr lang="de-DE" dirty="0" err="1"/>
              <a:t>comp</a:t>
            </a:r>
            <a:r>
              <a:rPr lang="de-DE" dirty="0"/>
              <a:t>) State &lt;= STOP;</a:t>
            </a:r>
          </a:p>
          <a:p>
            <a:pPr lvl="3" algn="l"/>
            <a:r>
              <a:rPr lang="de-DE" dirty="0"/>
              <a:t>End</a:t>
            </a:r>
          </a:p>
          <a:p>
            <a:pPr lvl="3" algn="l"/>
            <a:r>
              <a:rPr lang="de-DE" b="1" dirty="0"/>
              <a:t>STOP: </a:t>
            </a:r>
            <a:r>
              <a:rPr lang="de-DE" b="1" dirty="0" err="1"/>
              <a:t>begin</a:t>
            </a:r>
            <a:endParaRPr lang="de-DE" b="1" dirty="0"/>
          </a:p>
          <a:p>
            <a:pPr lvl="3" algn="l"/>
            <a:r>
              <a:rPr lang="de-DE" b="1" dirty="0"/>
              <a:t>State &lt;= IDLE;</a:t>
            </a:r>
          </a:p>
          <a:p>
            <a:pPr lvl="3" algn="l"/>
            <a:r>
              <a:rPr lang="de-DE" b="1" dirty="0"/>
              <a:t>End</a:t>
            </a:r>
          </a:p>
          <a:p>
            <a:pPr lvl="2" algn="l"/>
            <a:r>
              <a:rPr lang="de-DE" dirty="0" err="1"/>
              <a:t>Endcase</a:t>
            </a:r>
            <a:endParaRPr lang="de-DE" dirty="0"/>
          </a:p>
          <a:p>
            <a:pPr lvl="1" algn="l"/>
            <a:r>
              <a:rPr lang="de-DE" dirty="0"/>
              <a:t>End//not </a:t>
            </a:r>
            <a:r>
              <a:rPr lang="de-DE" dirty="0" err="1"/>
              <a:t>reset</a:t>
            </a:r>
            <a:endParaRPr lang="de-DE" dirty="0"/>
          </a:p>
          <a:p>
            <a:pPr algn="l"/>
            <a:r>
              <a:rPr lang="de-DE" dirty="0"/>
              <a:t>End//</a:t>
            </a:r>
            <a:r>
              <a:rPr lang="de-DE" dirty="0" err="1"/>
              <a:t>always</a:t>
            </a:r>
            <a:endParaRPr lang="de-DE" dirty="0"/>
          </a:p>
          <a:p>
            <a:pPr algn="l"/>
            <a:endParaRPr lang="de-DE" dirty="0"/>
          </a:p>
        </p:txBody>
      </p:sp>
      <p:sp>
        <p:nvSpPr>
          <p:cNvPr id="16" name="Ellipse 15"/>
          <p:cNvSpPr/>
          <p:nvPr/>
        </p:nvSpPr>
        <p:spPr bwMode="auto">
          <a:xfrm>
            <a:off x="7086600" y="11430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8" name="Ellipse 27"/>
          <p:cNvSpPr/>
          <p:nvPr/>
        </p:nvSpPr>
        <p:spPr bwMode="auto">
          <a:xfrm>
            <a:off x="7086600" y="17526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RESETCNT</a:t>
            </a:r>
          </a:p>
        </p:txBody>
      </p:sp>
      <p:sp>
        <p:nvSpPr>
          <p:cNvPr id="29" name="Ellipse 28"/>
          <p:cNvSpPr/>
          <p:nvPr/>
        </p:nvSpPr>
        <p:spPr bwMode="auto">
          <a:xfrm>
            <a:off x="7086600" y="24384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COUNT</a:t>
            </a:r>
          </a:p>
        </p:txBody>
      </p:sp>
      <p:sp>
        <p:nvSpPr>
          <p:cNvPr id="30" name="Ellipse 29"/>
          <p:cNvSpPr/>
          <p:nvPr/>
        </p:nvSpPr>
        <p:spPr bwMode="auto">
          <a:xfrm>
            <a:off x="7086600" y="3048000"/>
            <a:ext cx="1295400" cy="381000"/>
          </a:xfrm>
          <a:prstGeom prst="ellipse">
            <a:avLst/>
          </a:prstGeom>
          <a:solidFill>
            <a:schemeClr val="accent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18" name="Gerade Verbindung mit Pfeil 17"/>
          <p:cNvCxnSpPr>
            <a:endCxn id="28" idx="0"/>
          </p:cNvCxnSpPr>
          <p:nvPr/>
        </p:nvCxnSpPr>
        <p:spPr bwMode="auto">
          <a:xfrm>
            <a:off x="7696200" y="15240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783679" y="1447800"/>
            <a:ext cx="639920" cy="276999"/>
          </a:xfrm>
          <a:prstGeom prst="rect">
            <a:avLst/>
          </a:prstGeom>
          <a:noFill/>
        </p:spPr>
        <p:txBody>
          <a:bodyPr wrap="none" rtlCol="0">
            <a:spAutoFit/>
          </a:bodyPr>
          <a:lstStyle/>
          <a:p>
            <a:r>
              <a:rPr lang="de-DE" dirty="0" err="1" smtClean="0"/>
              <a:t>If</a:t>
            </a:r>
            <a:r>
              <a:rPr lang="de-DE" dirty="0" smtClean="0"/>
              <a:t> Start</a:t>
            </a:r>
            <a:endParaRPr lang="de-DE" dirty="0"/>
          </a:p>
        </p:txBody>
      </p:sp>
      <p:cxnSp>
        <p:nvCxnSpPr>
          <p:cNvPr id="22" name="Gerade Verbindung mit Pfeil 21"/>
          <p:cNvCxnSpPr>
            <a:stCxn id="28" idx="4"/>
            <a:endCxn id="29" idx="0"/>
          </p:cNvCxnSpPr>
          <p:nvPr/>
        </p:nvCxnSpPr>
        <p:spPr bwMode="auto">
          <a:xfrm flipH="1">
            <a:off x="7734300" y="21336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a:endCxn id="30" idx="0"/>
          </p:cNvCxnSpPr>
          <p:nvPr/>
        </p:nvCxnSpPr>
        <p:spPr bwMode="auto">
          <a:xfrm flipH="1">
            <a:off x="7734300" y="28194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7883123" y="2819400"/>
            <a:ext cx="723276" cy="276999"/>
          </a:xfrm>
          <a:prstGeom prst="rect">
            <a:avLst/>
          </a:prstGeom>
          <a:noFill/>
        </p:spPr>
        <p:txBody>
          <a:bodyPr wrap="none" rtlCol="0">
            <a:spAutoFit/>
          </a:bodyPr>
          <a:lstStyle/>
          <a:p>
            <a:r>
              <a:rPr lang="de-DE" dirty="0" err="1" smtClean="0"/>
              <a:t>If</a:t>
            </a:r>
            <a:r>
              <a:rPr lang="de-DE" dirty="0" smtClean="0"/>
              <a:t> </a:t>
            </a:r>
            <a:r>
              <a:rPr lang="de-DE" dirty="0" err="1" smtClean="0"/>
              <a:t>Comp</a:t>
            </a:r>
            <a:endParaRPr lang="de-DE" dirty="0"/>
          </a:p>
        </p:txBody>
      </p:sp>
      <p:sp>
        <p:nvSpPr>
          <p:cNvPr id="35" name="Textfeld 34"/>
          <p:cNvSpPr txBox="1"/>
          <p:nvPr/>
        </p:nvSpPr>
        <p:spPr>
          <a:xfrm>
            <a:off x="6625392" y="4648200"/>
            <a:ext cx="593432" cy="276999"/>
          </a:xfrm>
          <a:prstGeom prst="rect">
            <a:avLst/>
          </a:prstGeom>
          <a:noFill/>
        </p:spPr>
        <p:txBody>
          <a:bodyPr wrap="none" rtlCol="0">
            <a:spAutoFit/>
          </a:bodyPr>
          <a:lstStyle/>
          <a:p>
            <a:r>
              <a:rPr lang="de-DE" dirty="0" err="1" smtClean="0"/>
              <a:t>Comp</a:t>
            </a:r>
            <a:endParaRPr lang="de-DE" dirty="0"/>
          </a:p>
        </p:txBody>
      </p:sp>
      <p:sp>
        <p:nvSpPr>
          <p:cNvPr id="14336" name="Freihandform 14335"/>
          <p:cNvSpPr/>
          <p:nvPr/>
        </p:nvSpPr>
        <p:spPr bwMode="auto">
          <a:xfrm>
            <a:off x="6482025" y="14666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39" name="Gerade Verbindung mit Pfeil 14338"/>
          <p:cNvCxnSpPr/>
          <p:nvPr/>
        </p:nvCxnSpPr>
        <p:spPr bwMode="auto">
          <a:xfrm>
            <a:off x="8686800" y="19050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mit Pfeil 38"/>
          <p:cNvCxnSpPr/>
          <p:nvPr/>
        </p:nvCxnSpPr>
        <p:spPr bwMode="auto">
          <a:xfrm>
            <a:off x="8534400" y="3276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0" name="Textfeld 14339"/>
          <p:cNvSpPr txBox="1"/>
          <p:nvPr/>
        </p:nvSpPr>
        <p:spPr>
          <a:xfrm>
            <a:off x="4861836" y="3352800"/>
            <a:ext cx="824265" cy="276999"/>
          </a:xfrm>
          <a:prstGeom prst="rect">
            <a:avLst/>
          </a:prstGeom>
          <a:noFill/>
        </p:spPr>
        <p:txBody>
          <a:bodyPr wrap="none" rtlCol="0">
            <a:spAutoFit/>
          </a:bodyPr>
          <a:lstStyle/>
          <a:p>
            <a:r>
              <a:rPr lang="de-DE" dirty="0" err="1" smtClean="0"/>
              <a:t>ResetCnt</a:t>
            </a:r>
            <a:endParaRPr lang="de-DE" dirty="0"/>
          </a:p>
        </p:txBody>
      </p:sp>
      <p:cxnSp>
        <p:nvCxnSpPr>
          <p:cNvPr id="41" name="Gerade Verbindung mit Pfeil 40"/>
          <p:cNvCxnSpPr/>
          <p:nvPr/>
        </p:nvCxnSpPr>
        <p:spPr bwMode="auto">
          <a:xfrm>
            <a:off x="4800600" y="6096000"/>
            <a:ext cx="1143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feld 41"/>
          <p:cNvSpPr txBox="1"/>
          <p:nvPr/>
        </p:nvSpPr>
        <p:spPr>
          <a:xfrm>
            <a:off x="4904738" y="5867400"/>
            <a:ext cx="911404" cy="276999"/>
          </a:xfrm>
          <a:prstGeom prst="rect">
            <a:avLst/>
          </a:prstGeom>
          <a:noFill/>
        </p:spPr>
        <p:txBody>
          <a:bodyPr wrap="none" rtlCol="0">
            <a:spAutoFit/>
          </a:bodyPr>
          <a:lstStyle/>
          <a:p>
            <a:r>
              <a:rPr lang="de-DE" dirty="0" smtClean="0"/>
              <a:t>Takt/</a:t>
            </a:r>
            <a:r>
              <a:rPr lang="de-DE" dirty="0" err="1" smtClean="0"/>
              <a:t>Reset</a:t>
            </a:r>
            <a:endParaRPr lang="de-DE" dirty="0"/>
          </a:p>
        </p:txBody>
      </p:sp>
      <p:sp>
        <p:nvSpPr>
          <p:cNvPr id="43" name="Textfeld 42"/>
          <p:cNvSpPr txBox="1"/>
          <p:nvPr/>
        </p:nvSpPr>
        <p:spPr>
          <a:xfrm>
            <a:off x="8382000" y="1600200"/>
            <a:ext cx="824265" cy="276999"/>
          </a:xfrm>
          <a:prstGeom prst="rect">
            <a:avLst/>
          </a:prstGeom>
          <a:noFill/>
        </p:spPr>
        <p:txBody>
          <a:bodyPr wrap="none" rtlCol="0">
            <a:spAutoFit/>
          </a:bodyPr>
          <a:lstStyle/>
          <a:p>
            <a:r>
              <a:rPr lang="de-DE" dirty="0" err="1" smtClean="0"/>
              <a:t>ResetCnt</a:t>
            </a:r>
            <a:endParaRPr lang="de-DE" dirty="0"/>
          </a:p>
        </p:txBody>
      </p:sp>
      <p:sp>
        <p:nvSpPr>
          <p:cNvPr id="44" name="Textfeld 43"/>
          <p:cNvSpPr txBox="1"/>
          <p:nvPr/>
        </p:nvSpPr>
        <p:spPr>
          <a:xfrm>
            <a:off x="8458200" y="2971800"/>
            <a:ext cx="542136" cy="276999"/>
          </a:xfrm>
          <a:prstGeom prst="rect">
            <a:avLst/>
          </a:prstGeom>
          <a:noFill/>
        </p:spPr>
        <p:txBody>
          <a:bodyPr wrap="none" rtlCol="0">
            <a:spAutoFit/>
          </a:bodyPr>
          <a:lstStyle/>
          <a:p>
            <a:r>
              <a:rPr lang="de-DE" dirty="0" err="1" smtClean="0"/>
              <a:t>Beep</a:t>
            </a:r>
            <a:endParaRPr lang="de-DE" dirty="0"/>
          </a:p>
        </p:txBody>
      </p:sp>
      <p:sp>
        <p:nvSpPr>
          <p:cNvPr id="45" name="Textfeld 44"/>
          <p:cNvSpPr txBox="1"/>
          <p:nvPr/>
        </p:nvSpPr>
        <p:spPr>
          <a:xfrm>
            <a:off x="7772400" y="2133600"/>
            <a:ext cx="413896" cy="276999"/>
          </a:xfrm>
          <a:prstGeom prst="rect">
            <a:avLst/>
          </a:prstGeom>
          <a:noFill/>
        </p:spPr>
        <p:txBody>
          <a:bodyPr wrap="none" rtlCol="0">
            <a:spAutoFit/>
          </a:bodyPr>
          <a:lstStyle/>
          <a:p>
            <a:r>
              <a:rPr lang="de-DE" dirty="0" err="1" smtClean="0"/>
              <a:t>alw</a:t>
            </a:r>
            <a:endParaRPr lang="de-DE" dirty="0"/>
          </a:p>
        </p:txBody>
      </p:sp>
      <p:sp>
        <p:nvSpPr>
          <p:cNvPr id="46" name="Textfeld 45"/>
          <p:cNvSpPr txBox="1"/>
          <p:nvPr/>
        </p:nvSpPr>
        <p:spPr>
          <a:xfrm>
            <a:off x="7391400" y="3429000"/>
            <a:ext cx="413896" cy="276999"/>
          </a:xfrm>
          <a:prstGeom prst="rect">
            <a:avLst/>
          </a:prstGeom>
          <a:noFill/>
        </p:spPr>
        <p:txBody>
          <a:bodyPr wrap="none" rtlCol="0">
            <a:spAutoFit/>
          </a:bodyPr>
          <a:lstStyle/>
          <a:p>
            <a:r>
              <a:rPr lang="de-DE" dirty="0" err="1" smtClean="0"/>
              <a:t>alw</a:t>
            </a:r>
            <a:endParaRPr lang="de-DE" dirty="0"/>
          </a:p>
        </p:txBody>
      </p:sp>
    </p:spTree>
    <p:extLst>
      <p:ext uri="{BB962C8B-B14F-4D97-AF65-F5344CB8AC3E}">
        <p14:creationId xmlns:p14="http://schemas.microsoft.com/office/powerpoint/2010/main" val="4157553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Oft </a:t>
            </a:r>
            <a:r>
              <a:rPr lang="de-DE" dirty="0"/>
              <a:t>enthält der Code der </a:t>
            </a:r>
            <a:r>
              <a:rPr lang="de-DE" dirty="0" err="1"/>
              <a:t>Statemaschine</a:t>
            </a:r>
            <a:r>
              <a:rPr lang="de-DE" dirty="0"/>
              <a:t> auch die Digitalschaltungen, die die </a:t>
            </a:r>
            <a:r>
              <a:rPr lang="de-DE" dirty="0" err="1"/>
              <a:t>Statemaschine</a:t>
            </a:r>
            <a:r>
              <a:rPr lang="de-DE" dirty="0"/>
              <a:t> ansteuert.</a:t>
            </a:r>
          </a:p>
          <a:p>
            <a:r>
              <a:rPr lang="de-DE" dirty="0" smtClean="0"/>
              <a:t>Gray </a:t>
            </a:r>
            <a:r>
              <a:rPr lang="de-DE" dirty="0"/>
              <a:t>Code </a:t>
            </a:r>
            <a:r>
              <a:rPr lang="de-DE" dirty="0" smtClean="0"/>
              <a:t>verwendet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74</a:t>
            </a:fld>
            <a:endParaRPr lang="de-DE" altLang="de-DE"/>
          </a:p>
        </p:txBody>
      </p:sp>
    </p:spTree>
    <p:extLst>
      <p:ext uri="{BB962C8B-B14F-4D97-AF65-F5344CB8AC3E}">
        <p14:creationId xmlns:p14="http://schemas.microsoft.com/office/powerpoint/2010/main" val="2581276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77" name="Textfeld 76"/>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2177583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2133600" y="5181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sp>
        <p:nvSpPr>
          <p:cNvPr id="77" name="Textfeld 76"/>
          <p:cNvSpPr txBox="1"/>
          <p:nvPr/>
        </p:nvSpPr>
        <p:spPr>
          <a:xfrm>
            <a:off x="2330747" y="5715000"/>
            <a:ext cx="1860253" cy="276999"/>
          </a:xfrm>
          <a:prstGeom prst="rect">
            <a:avLst/>
          </a:prstGeom>
          <a:noFill/>
        </p:spPr>
        <p:txBody>
          <a:bodyPr wrap="none" rtlCol="0">
            <a:spAutoFit/>
          </a:bodyPr>
          <a:lstStyle/>
          <a:p>
            <a:r>
              <a:rPr lang="de-DE" dirty="0" smtClean="0"/>
              <a:t>Keine Hold Zeit Violation</a:t>
            </a:r>
            <a:endParaRPr lang="de-DE" dirty="0"/>
          </a:p>
        </p:txBody>
      </p:sp>
      <p:cxnSp>
        <p:nvCxnSpPr>
          <p:cNvPr id="78" name="Gerade Verbindung mit Pfeil 77"/>
          <p:cNvCxnSpPr/>
          <p:nvPr/>
        </p:nvCxnSpPr>
        <p:spPr bwMode="auto">
          <a:xfrm>
            <a:off x="1676400" y="41910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feld 78"/>
          <p:cNvSpPr txBox="1"/>
          <p:nvPr/>
        </p:nvSpPr>
        <p:spPr>
          <a:xfrm>
            <a:off x="1322479" y="3886200"/>
            <a:ext cx="575799" cy="276999"/>
          </a:xfrm>
          <a:prstGeom prst="rect">
            <a:avLst/>
          </a:prstGeom>
          <a:noFill/>
        </p:spPr>
        <p:txBody>
          <a:bodyPr wrap="none" rtlCol="0">
            <a:spAutoFit/>
          </a:bodyPr>
          <a:lstStyle/>
          <a:p>
            <a:r>
              <a:rPr lang="de-DE" dirty="0" smtClean="0"/>
              <a:t>Delay</a:t>
            </a:r>
            <a:endParaRPr lang="de-DE" dirty="0"/>
          </a:p>
        </p:txBody>
      </p:sp>
      <p:sp>
        <p:nvSpPr>
          <p:cNvPr id="80" name="Textfeld 79"/>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81" name="Textfeld 80"/>
          <p:cNvSpPr txBox="1"/>
          <p:nvPr/>
        </p:nvSpPr>
        <p:spPr>
          <a:xfrm>
            <a:off x="1952638" y="6096000"/>
            <a:ext cx="2679388"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a:t>
            </a:r>
            <a:endParaRPr lang="de-DE" dirty="0"/>
          </a:p>
        </p:txBody>
      </p:sp>
      <p:sp>
        <p:nvSpPr>
          <p:cNvPr id="82" name="Textfeld 81"/>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424166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3417</Words>
  <Application>Microsoft Office PowerPoint</Application>
  <PresentationFormat>Bildschirmpräsentation (4:3)</PresentationFormat>
  <Paragraphs>1150</Paragraphs>
  <Slides>74</Slides>
  <Notes>0</Notes>
  <HiddenSlides>0</HiddenSlides>
  <MMClips>0</MMClips>
  <ScaleCrop>false</ScaleCrop>
  <HeadingPairs>
    <vt:vector size="4" baseType="variant">
      <vt:variant>
        <vt:lpstr>Design</vt:lpstr>
      </vt:variant>
      <vt:variant>
        <vt:i4>1</vt:i4>
      </vt:variant>
      <vt:variant>
        <vt:lpstr>Folientitel</vt:lpstr>
      </vt:variant>
      <vt:variant>
        <vt:i4>74</vt:i4>
      </vt:variant>
    </vt:vector>
  </HeadingPairs>
  <TitlesOfParts>
    <vt:vector size="75" baseType="lpstr">
      <vt:lpstr>SDSSMALL2_2</vt:lpstr>
      <vt:lpstr>PowerPoint-Präsentation</vt:lpstr>
      <vt:lpstr>Setup und Hold Zeit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Kodierer</vt:lpstr>
      <vt:lpstr>PowerPoint-Präsentation</vt:lpstr>
      <vt:lpstr>PowerPoint-Präsentation</vt:lpstr>
      <vt:lpstr>PowerPoint-Präsentation</vt:lpstr>
      <vt:lpstr>PowerPoint-Präsentation</vt:lpstr>
      <vt:lpstr>PowerPoint-Präsentation</vt:lpstr>
      <vt:lpstr>PowerPoint-Präsentation</vt:lpstr>
      <vt:lpstr>Minimierung von Schaltfunktionen Karnaugh Tabellen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Glitch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Gray Code</vt:lpstr>
      <vt:lpstr>PowerPoint-Präsentation</vt:lpstr>
      <vt:lpstr>PowerPoint-Präsentation</vt:lpstr>
      <vt:lpstr>PowerPoint-Präsentation</vt:lpstr>
      <vt:lpstr>Statemaschine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University Mannheim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ivan</cp:lastModifiedBy>
  <cp:revision>1495</cp:revision>
  <dcterms:created xsi:type="dcterms:W3CDTF">2010-08-30T10:07:17Z</dcterms:created>
  <dcterms:modified xsi:type="dcterms:W3CDTF">2016-05-24T09:02:41Z</dcterms:modified>
</cp:coreProperties>
</file>